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6688832" cy="1752600"/>
          </a:xfrm>
        </p:spPr>
        <p:txBody>
          <a:bodyPr>
            <a:noAutofit/>
          </a:bodyPr>
          <a:lstStyle/>
          <a:p>
            <a:r>
              <a:rPr lang="ru-RU" sz="4800" b="1" i="1" dirty="0" err="1" smtClean="0">
                <a:solidFill>
                  <a:srgbClr val="0070C0"/>
                </a:solidFill>
              </a:rPr>
              <a:t>Організація</a:t>
            </a:r>
            <a:r>
              <a:rPr lang="ru-RU" sz="4800" b="1" i="1" dirty="0" smtClean="0">
                <a:solidFill>
                  <a:srgbClr val="0070C0"/>
                </a:solidFill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</a:rPr>
              <a:t>перевезення</a:t>
            </a:r>
            <a:r>
              <a:rPr lang="ru-RU" sz="4800" b="1" i="1" dirty="0" smtClean="0">
                <a:solidFill>
                  <a:srgbClr val="0070C0"/>
                </a:solidFill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</a:rPr>
              <a:t>вантажів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9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" y="108814"/>
            <a:ext cx="5538014" cy="1752600"/>
          </a:xfrm>
        </p:spPr>
        <p:txBody>
          <a:bodyPr>
            <a:noAutofit/>
          </a:bodyPr>
          <a:lstStyle/>
          <a:p>
            <a:pPr algn="r"/>
            <a:r>
              <a:rPr lang="ru-RU" sz="1800" i="1" dirty="0" err="1">
                <a:solidFill>
                  <a:srgbClr val="0070C0"/>
                </a:solidFill>
              </a:rPr>
              <a:t>Граничний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розмір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відповідальності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залізниць</a:t>
            </a:r>
            <a:r>
              <a:rPr lang="ru-RU" sz="1800" i="1" dirty="0">
                <a:solidFill>
                  <a:srgbClr val="0070C0"/>
                </a:solidFill>
              </a:rPr>
              <a:t> у </a:t>
            </a:r>
            <a:r>
              <a:rPr lang="ru-RU" sz="1800" i="1" dirty="0" err="1">
                <a:solidFill>
                  <a:srgbClr val="0070C0"/>
                </a:solidFill>
              </a:rPr>
              <a:t>разі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нецілісності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вантажів</a:t>
            </a:r>
            <a:r>
              <a:rPr lang="ru-RU" sz="1800" i="1" dirty="0">
                <a:solidFill>
                  <a:srgbClr val="0070C0"/>
                </a:solidFill>
              </a:rPr>
              <a:t>, </a:t>
            </a:r>
            <a:r>
              <a:rPr lang="ru-RU" sz="1800" i="1" dirty="0" err="1">
                <a:solidFill>
                  <a:srgbClr val="0070C0"/>
                </a:solidFill>
              </a:rPr>
              <a:t>що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перевозяться</a:t>
            </a:r>
            <a:r>
              <a:rPr lang="ru-RU" sz="1800" i="1" dirty="0">
                <a:solidFill>
                  <a:srgbClr val="0070C0"/>
                </a:solidFill>
              </a:rPr>
              <a:t>, у КОТІФ </a:t>
            </a:r>
            <a:r>
              <a:rPr lang="ru-RU" sz="1800" i="1" dirty="0" err="1">
                <a:solidFill>
                  <a:srgbClr val="0070C0"/>
                </a:solidFill>
              </a:rPr>
              <a:t>визначений</a:t>
            </a:r>
            <a:r>
              <a:rPr lang="ru-RU" sz="1800" i="1" dirty="0">
                <a:solidFill>
                  <a:srgbClr val="0070C0"/>
                </a:solidFill>
              </a:rPr>
              <a:t> у </a:t>
            </a:r>
            <a:r>
              <a:rPr lang="ru-RU" sz="1800" i="1" dirty="0" err="1">
                <a:solidFill>
                  <a:srgbClr val="0070C0"/>
                </a:solidFill>
              </a:rPr>
              <a:t>розрахункових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оди­ницях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Міжнародного</a:t>
            </a:r>
            <a:r>
              <a:rPr lang="ru-RU" sz="1800" i="1" dirty="0">
                <a:solidFill>
                  <a:srgbClr val="0070C0"/>
                </a:solidFill>
              </a:rPr>
              <a:t> валютного фонду - СПЗ (17 СПЗ </a:t>
            </a:r>
            <a:r>
              <a:rPr lang="ru-RU" sz="1800" i="1" dirty="0" err="1">
                <a:solidFill>
                  <a:srgbClr val="0070C0"/>
                </a:solidFill>
              </a:rPr>
              <a:t>чи</a:t>
            </a:r>
            <a:r>
              <a:rPr lang="ru-RU" sz="1800" i="1" dirty="0">
                <a:solidFill>
                  <a:srgbClr val="0070C0"/>
                </a:solidFill>
              </a:rPr>
              <a:t> 51 </a:t>
            </a:r>
            <a:r>
              <a:rPr lang="ru-RU" sz="1800" i="1" dirty="0" err="1">
                <a:solidFill>
                  <a:srgbClr val="0070C0"/>
                </a:solidFill>
              </a:rPr>
              <a:t>старий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зо­лотий</a:t>
            </a:r>
            <a:r>
              <a:rPr lang="ru-RU" sz="1800" i="1" dirty="0">
                <a:solidFill>
                  <a:srgbClr val="0070C0"/>
                </a:solidFill>
              </a:rPr>
              <a:t> франк за 1 кг </a:t>
            </a:r>
            <a:r>
              <a:rPr lang="ru-RU" sz="1800" i="1" dirty="0" err="1">
                <a:solidFill>
                  <a:srgbClr val="0070C0"/>
                </a:solidFill>
              </a:rPr>
              <a:t>маси</a:t>
            </a:r>
            <a:r>
              <a:rPr lang="ru-RU" sz="1800" i="1" dirty="0">
                <a:solidFill>
                  <a:srgbClr val="0070C0"/>
                </a:solidFill>
              </a:rPr>
              <a:t> брутто).</a:t>
            </a:r>
          </a:p>
          <a:p>
            <a:pPr algn="r"/>
            <a:r>
              <a:rPr lang="ru-RU" sz="1800" i="1" dirty="0" err="1" smtClean="0">
                <a:solidFill>
                  <a:srgbClr val="0070C0"/>
                </a:solidFill>
              </a:rPr>
              <a:t>Між</a:t>
            </a:r>
            <a:r>
              <a:rPr lang="ru-RU" sz="1800" i="1" dirty="0" smtClean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соціалістичними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країнами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Європи</a:t>
            </a:r>
            <a:r>
              <a:rPr lang="ru-RU" sz="1800" i="1" dirty="0">
                <a:solidFill>
                  <a:srgbClr val="0070C0"/>
                </a:solidFill>
              </a:rPr>
              <a:t> й </a:t>
            </a:r>
            <a:r>
              <a:rPr lang="ru-RU" sz="1800" i="1" dirty="0" err="1">
                <a:solidFill>
                  <a:srgbClr val="0070C0"/>
                </a:solidFill>
              </a:rPr>
              <a:t>Азіїбула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укладена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бага­тостороння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транспортна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конвенція</a:t>
            </a:r>
            <a:r>
              <a:rPr lang="ru-RU" sz="1800" i="1" dirty="0">
                <a:solidFill>
                  <a:srgbClr val="0070C0"/>
                </a:solidFill>
              </a:rPr>
              <a:t> - угода про </a:t>
            </a:r>
            <a:r>
              <a:rPr lang="ru-RU" sz="1800" i="1" dirty="0" err="1">
                <a:solidFill>
                  <a:srgbClr val="0070C0"/>
                </a:solidFill>
              </a:rPr>
              <a:t>міжнародне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вантажне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сполучення</a:t>
            </a:r>
            <a:r>
              <a:rPr lang="ru-RU" sz="1800" i="1" dirty="0">
                <a:solidFill>
                  <a:srgbClr val="0070C0"/>
                </a:solidFill>
              </a:rPr>
              <a:t> (УМВС). В </a:t>
            </a:r>
            <a:r>
              <a:rPr lang="ru-RU" sz="1800" i="1" dirty="0" err="1">
                <a:solidFill>
                  <a:srgbClr val="0070C0"/>
                </a:solidFill>
              </a:rPr>
              <a:t>УМВСвизначаються</a:t>
            </a:r>
            <a:r>
              <a:rPr lang="ru-RU" sz="1800" i="1" dirty="0">
                <a:solidFill>
                  <a:srgbClr val="0070C0"/>
                </a:solidFill>
              </a:rPr>
              <a:t> строки поставки </a:t>
            </a:r>
            <a:r>
              <a:rPr lang="ru-RU" sz="1800" i="1" dirty="0" err="1">
                <a:solidFill>
                  <a:srgbClr val="0070C0"/>
                </a:solidFill>
              </a:rPr>
              <a:t>вантажів</a:t>
            </a:r>
            <a:r>
              <a:rPr lang="ru-RU" sz="1800" i="1" dirty="0">
                <a:solidFill>
                  <a:srgbClr val="0070C0"/>
                </a:solidFill>
              </a:rPr>
              <a:t>, </a:t>
            </a:r>
            <a:r>
              <a:rPr lang="ru-RU" sz="1800" i="1" dirty="0" err="1">
                <a:solidFill>
                  <a:srgbClr val="0070C0"/>
                </a:solidFill>
              </a:rPr>
              <a:t>встановлюються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провізні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платежі</a:t>
            </a:r>
            <a:r>
              <a:rPr lang="ru-RU" sz="1800" i="1" dirty="0">
                <a:solidFill>
                  <a:srgbClr val="0070C0"/>
                </a:solidFill>
              </a:rPr>
              <a:t> на дорогах </a:t>
            </a:r>
            <a:r>
              <a:rPr lang="ru-RU" sz="1800" i="1" dirty="0" err="1">
                <a:solidFill>
                  <a:srgbClr val="0070C0"/>
                </a:solidFill>
              </a:rPr>
              <a:t>країн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відправлення</a:t>
            </a:r>
            <a:r>
              <a:rPr lang="ru-RU" sz="1800" i="1" dirty="0">
                <a:solidFill>
                  <a:srgbClr val="0070C0"/>
                </a:solidFill>
              </a:rPr>
              <a:t> та </a:t>
            </a:r>
            <a:r>
              <a:rPr lang="ru-RU" sz="1800" i="1" dirty="0" err="1">
                <a:solidFill>
                  <a:srgbClr val="0070C0"/>
                </a:solidFill>
              </a:rPr>
              <a:t>при­значення</a:t>
            </a:r>
            <a:r>
              <a:rPr lang="ru-RU" sz="1800" i="1" dirty="0">
                <a:solidFill>
                  <a:srgbClr val="0070C0"/>
                </a:solidFill>
              </a:rPr>
              <a:t> за ставками </a:t>
            </a:r>
            <a:r>
              <a:rPr lang="ru-RU" sz="1800" i="1" dirty="0" err="1">
                <a:solidFill>
                  <a:srgbClr val="0070C0"/>
                </a:solidFill>
              </a:rPr>
              <a:t>внутрішніх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i="1" dirty="0" err="1">
                <a:solidFill>
                  <a:srgbClr val="0070C0"/>
                </a:solidFill>
              </a:rPr>
              <a:t>тарифів</a:t>
            </a:r>
            <a:r>
              <a:rPr lang="ru-RU" sz="1800" i="1" dirty="0">
                <a:solidFill>
                  <a:srgbClr val="0070C0"/>
                </a:solidFill>
              </a:rPr>
              <a:t>, а </a:t>
            </a:r>
            <a:r>
              <a:rPr lang="ru-RU" sz="1800" i="1" dirty="0" err="1">
                <a:solidFill>
                  <a:srgbClr val="0070C0"/>
                </a:solidFill>
              </a:rPr>
              <a:t>під</a:t>
            </a:r>
            <a:r>
              <a:rPr lang="ru-RU" sz="1800" i="1" dirty="0">
                <a:solidFill>
                  <a:srgbClr val="0070C0"/>
                </a:solidFill>
              </a:rPr>
              <a:t> час </a:t>
            </a:r>
            <a:r>
              <a:rPr lang="ru-RU" sz="1800" i="1" dirty="0" err="1">
                <a:solidFill>
                  <a:srgbClr val="0070C0"/>
                </a:solidFill>
              </a:rPr>
              <a:t>слідування</a:t>
            </a:r>
            <a:r>
              <a:rPr lang="ru-RU" sz="1800" i="1" dirty="0">
                <a:solidFill>
                  <a:srgbClr val="0070C0"/>
                </a:solidFill>
              </a:rPr>
              <a:t> дорогами транзиту - за </a:t>
            </a:r>
            <a:r>
              <a:rPr lang="ru-RU" sz="1800" i="1" dirty="0" err="1">
                <a:solidFill>
                  <a:srgbClr val="0070C0"/>
                </a:solidFill>
              </a:rPr>
              <a:t>транзитними</a:t>
            </a:r>
            <a:r>
              <a:rPr lang="ru-RU" sz="1800" i="1" dirty="0">
                <a:solidFill>
                  <a:srgbClr val="0070C0"/>
                </a:solidFill>
              </a:rPr>
              <a:t> тарифами</a:t>
            </a:r>
            <a:r>
              <a:rPr lang="ru-RU" sz="1600" i="1" dirty="0" smtClean="0">
                <a:solidFill>
                  <a:srgbClr val="0070C0"/>
                </a:solidFill>
              </a:rPr>
              <a:t>.</a:t>
            </a:r>
          </a:p>
          <a:p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861047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0070C0"/>
                </a:solidFill>
              </a:rPr>
              <a:t>До </a:t>
            </a:r>
            <a:r>
              <a:rPr lang="ru-RU" i="1" dirty="0" err="1">
                <a:solidFill>
                  <a:srgbClr val="0070C0"/>
                </a:solidFill>
              </a:rPr>
              <a:t>переваг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залізничного</a:t>
            </a:r>
            <a:r>
              <a:rPr lang="ru-RU" i="1" dirty="0">
                <a:solidFill>
                  <a:srgbClr val="0070C0"/>
                </a:solidFill>
              </a:rPr>
              <a:t> транспорту належать:</a:t>
            </a:r>
          </a:p>
          <a:p>
            <a:pPr algn="r"/>
            <a:r>
              <a:rPr lang="ru-RU" i="1" dirty="0">
                <a:solidFill>
                  <a:srgbClr val="0070C0"/>
                </a:solidFill>
              </a:rPr>
              <a:t>· </a:t>
            </a:r>
            <a:r>
              <a:rPr lang="ru-RU" i="1" dirty="0" err="1">
                <a:solidFill>
                  <a:srgbClr val="0070C0"/>
                </a:solidFill>
              </a:rPr>
              <a:t>висока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ефективність</a:t>
            </a:r>
            <a:r>
              <a:rPr lang="ru-RU" i="1" dirty="0">
                <a:solidFill>
                  <a:srgbClr val="0070C0"/>
                </a:solidFill>
              </a:rPr>
              <a:t> при </a:t>
            </a:r>
            <a:r>
              <a:rPr lang="ru-RU" i="1" dirty="0" err="1">
                <a:solidFill>
                  <a:srgbClr val="0070C0"/>
                </a:solidFill>
              </a:rPr>
              <a:t>перевезеннях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на </a:t>
            </a:r>
            <a:r>
              <a:rPr lang="ru-RU" i="1" dirty="0" err="1">
                <a:solidFill>
                  <a:srgbClr val="0070C0"/>
                </a:solidFill>
              </a:rPr>
              <a:t>відстань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більше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ніж</a:t>
            </a:r>
            <a:r>
              <a:rPr lang="ru-RU" i="1" dirty="0">
                <a:solidFill>
                  <a:srgbClr val="0070C0"/>
                </a:solidFill>
              </a:rPr>
              <a:t> 200 км;</a:t>
            </a:r>
          </a:p>
          <a:p>
            <a:pPr algn="r"/>
            <a:r>
              <a:rPr lang="ru-RU" i="1" dirty="0">
                <a:solidFill>
                  <a:srgbClr val="0070C0"/>
                </a:solidFill>
              </a:rPr>
              <a:t>· </a:t>
            </a:r>
            <a:r>
              <a:rPr lang="ru-RU" i="1" dirty="0" err="1">
                <a:solidFill>
                  <a:srgbClr val="0070C0"/>
                </a:solidFill>
              </a:rPr>
              <a:t>відносна</a:t>
            </a:r>
            <a:r>
              <a:rPr lang="ru-RU" i="1" dirty="0">
                <a:solidFill>
                  <a:srgbClr val="0070C0"/>
                </a:solidFill>
              </a:rPr>
              <a:t> дешевизна та </a:t>
            </a:r>
            <a:r>
              <a:rPr lang="ru-RU" i="1" dirty="0" err="1" smtClean="0">
                <a:solidFill>
                  <a:srgbClr val="0070C0"/>
                </a:solidFill>
              </a:rPr>
              <a:t>незначне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забруднення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навколишнього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середовища</a:t>
            </a:r>
            <a:r>
              <a:rPr lang="ru-RU" i="1" dirty="0">
                <a:solidFill>
                  <a:srgbClr val="0070C0"/>
                </a:solidFill>
              </a:rPr>
              <a:t>;</a:t>
            </a:r>
          </a:p>
          <a:p>
            <a:pPr algn="r"/>
            <a:r>
              <a:rPr lang="ru-RU" i="1" dirty="0">
                <a:solidFill>
                  <a:srgbClr val="0070C0"/>
                </a:solidFill>
              </a:rPr>
              <a:t>· </a:t>
            </a:r>
            <a:r>
              <a:rPr lang="ru-RU" i="1" dirty="0" err="1">
                <a:solidFill>
                  <a:srgbClr val="0070C0"/>
                </a:solidFill>
              </a:rPr>
              <a:t>спроможність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перевезення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широкої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номенклатури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різних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вантажів</a:t>
            </a:r>
            <a:r>
              <a:rPr lang="ru-RU" i="1" dirty="0">
                <a:solidFill>
                  <a:srgbClr val="0070C0"/>
                </a:solidFill>
              </a:rPr>
              <a:t>;</a:t>
            </a:r>
          </a:p>
          <a:p>
            <a:pPr algn="r"/>
            <a:r>
              <a:rPr lang="ru-RU" i="1" dirty="0">
                <a:solidFill>
                  <a:srgbClr val="0070C0"/>
                </a:solidFill>
              </a:rPr>
              <a:t>· </a:t>
            </a:r>
            <a:r>
              <a:rPr lang="ru-RU" i="1" dirty="0" err="1">
                <a:solidFill>
                  <a:srgbClr val="0070C0"/>
                </a:solidFill>
              </a:rPr>
              <a:t>незалежність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від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кліматичних</a:t>
            </a:r>
            <a:r>
              <a:rPr lang="ru-RU" i="1" dirty="0">
                <a:solidFill>
                  <a:srgbClr val="0070C0"/>
                </a:solidFill>
              </a:rPr>
              <a:t> умов;</a:t>
            </a:r>
          </a:p>
          <a:p>
            <a:pPr algn="r"/>
            <a:r>
              <a:rPr lang="ru-RU" i="1" dirty="0">
                <a:solidFill>
                  <a:srgbClr val="0070C0"/>
                </a:solidFill>
              </a:rPr>
              <a:t>· </a:t>
            </a:r>
            <a:r>
              <a:rPr lang="ru-RU" i="1" dirty="0" err="1">
                <a:solidFill>
                  <a:srgbClr val="0070C0"/>
                </a:solidFill>
              </a:rPr>
              <a:t>можливість</a:t>
            </a:r>
            <a:r>
              <a:rPr lang="ru-RU" i="1" dirty="0">
                <a:solidFill>
                  <a:srgbClr val="0070C0"/>
                </a:solidFill>
              </a:rPr>
              <a:t> доставки </a:t>
            </a:r>
            <a:r>
              <a:rPr lang="ru-RU" i="1" dirty="0" err="1" smtClean="0">
                <a:solidFill>
                  <a:srgbClr val="0070C0"/>
                </a:solidFill>
              </a:rPr>
              <a:t>вантажів</a:t>
            </a:r>
            <a:r>
              <a:rPr lang="ru-RU" i="1" dirty="0" smtClean="0">
                <a:solidFill>
                  <a:srgbClr val="0070C0"/>
                </a:solidFill>
              </a:rPr>
              <a:t> до</a:t>
            </a: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підприємства</a:t>
            </a:r>
            <a:r>
              <a:rPr lang="ru-RU" i="1" dirty="0">
                <a:solidFill>
                  <a:srgbClr val="0070C0"/>
                </a:solidFill>
              </a:rPr>
              <a:t> з </a:t>
            </a:r>
            <a:r>
              <a:rPr lang="ru-RU" i="1" dirty="0" err="1">
                <a:solidFill>
                  <a:srgbClr val="0070C0"/>
                </a:solidFill>
              </a:rPr>
              <a:t>використанням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під'їзних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шляхів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pPr algn="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3" y="3933056"/>
            <a:ext cx="3707904" cy="2733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94" y="188640"/>
            <a:ext cx="3384375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126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568952" cy="1752600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0070C0"/>
                </a:solidFill>
              </a:rPr>
              <a:t>Автомобільні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перевезення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Базовим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rgbClr val="0070C0"/>
                </a:solidFill>
              </a:rPr>
              <a:t>документом в </a:t>
            </a:r>
            <a:r>
              <a:rPr lang="ru-RU" sz="1600" i="1" dirty="0" err="1">
                <a:solidFill>
                  <a:srgbClr val="0070C0"/>
                </a:solidFill>
              </a:rPr>
              <a:t>автомобільних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перевезеннях</a:t>
            </a:r>
            <a:r>
              <a:rPr lang="ru-RU" sz="1600" i="1" dirty="0">
                <a:solidFill>
                  <a:srgbClr val="0070C0"/>
                </a:solidFill>
              </a:rPr>
              <a:t> є </a:t>
            </a:r>
            <a:r>
              <a:rPr lang="ru-RU" sz="1600" i="1" dirty="0" err="1">
                <a:solidFill>
                  <a:srgbClr val="0070C0"/>
                </a:solidFill>
              </a:rPr>
              <a:t>автотранс­портна</a:t>
            </a:r>
            <a:r>
              <a:rPr lang="ru-RU" sz="1600" i="1" dirty="0">
                <a:solidFill>
                  <a:srgbClr val="0070C0"/>
                </a:solidFill>
              </a:rPr>
              <a:t> накладна, яка </a:t>
            </a:r>
            <a:r>
              <a:rPr lang="ru-RU" sz="1600" i="1" dirty="0" err="1">
                <a:solidFill>
                  <a:srgbClr val="0070C0"/>
                </a:solidFill>
              </a:rPr>
              <a:t>виконує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функції</a:t>
            </a:r>
            <a:r>
              <a:rPr lang="ru-RU" sz="1600" i="1" dirty="0">
                <a:solidFill>
                  <a:srgbClr val="0070C0"/>
                </a:solidFill>
              </a:rPr>
              <a:t> договору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товаророз-порядчого</a:t>
            </a:r>
            <a:r>
              <a:rPr lang="ru-RU" sz="1600" i="1" dirty="0">
                <a:solidFill>
                  <a:srgbClr val="0070C0"/>
                </a:solidFill>
              </a:rPr>
              <a:t> документа та </a:t>
            </a:r>
            <a:r>
              <a:rPr lang="ru-RU" sz="1600" i="1" dirty="0" err="1">
                <a:solidFill>
                  <a:srgbClr val="0070C0"/>
                </a:solidFill>
              </a:rPr>
              <a:t>розписки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перевізника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Зміст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відомостей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що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по­даються</a:t>
            </a:r>
            <a:r>
              <a:rPr lang="ru-RU" sz="1600" i="1" dirty="0">
                <a:solidFill>
                  <a:srgbClr val="0070C0"/>
                </a:solidFill>
              </a:rPr>
              <a:t> у </a:t>
            </a:r>
            <a:r>
              <a:rPr lang="ru-RU" sz="1600" i="1" dirty="0" err="1">
                <a:solidFill>
                  <a:srgbClr val="0070C0"/>
                </a:solidFill>
              </a:rPr>
              <a:t>накладній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визначається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Конвенцією</a:t>
            </a:r>
            <a:r>
              <a:rPr lang="ru-RU" sz="1600" i="1" dirty="0">
                <a:solidFill>
                  <a:srgbClr val="0070C0"/>
                </a:solidFill>
              </a:rPr>
              <a:t> про </a:t>
            </a:r>
            <a:r>
              <a:rPr lang="ru-RU" sz="1600" i="1" dirty="0" err="1">
                <a:solidFill>
                  <a:srgbClr val="0070C0"/>
                </a:solidFill>
              </a:rPr>
              <a:t>договір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міжнарод­ного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автомобільним</a:t>
            </a:r>
            <a:r>
              <a:rPr lang="ru-RU" sz="1600" i="1" dirty="0">
                <a:solidFill>
                  <a:srgbClr val="0070C0"/>
                </a:solidFill>
              </a:rPr>
              <a:t> транспортом (КДПВ) </a:t>
            </a:r>
            <a:r>
              <a:rPr lang="ru-RU" sz="1600" i="1" dirty="0" err="1">
                <a:solidFill>
                  <a:srgbClr val="0070C0"/>
                </a:solidFill>
              </a:rPr>
              <a:t>від</a:t>
            </a:r>
            <a:r>
              <a:rPr lang="ru-RU" sz="1600" i="1" dirty="0">
                <a:solidFill>
                  <a:srgbClr val="0070C0"/>
                </a:solidFill>
              </a:rPr>
              <a:t> 1956 р., </a:t>
            </a:r>
            <a:r>
              <a:rPr lang="ru-RU" sz="1600" i="1" dirty="0" err="1">
                <a:solidFill>
                  <a:srgbClr val="0070C0"/>
                </a:solidFill>
              </a:rPr>
              <a:t>учасником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якої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був</a:t>
            </a:r>
            <a:r>
              <a:rPr lang="ru-RU" sz="1600" i="1" dirty="0">
                <a:solidFill>
                  <a:srgbClr val="0070C0"/>
                </a:solidFill>
              </a:rPr>
              <a:t> СРСР.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Накладна </a:t>
            </a:r>
            <a:r>
              <a:rPr lang="ru-RU" sz="1600" i="1" dirty="0" err="1">
                <a:solidFill>
                  <a:srgbClr val="0070C0"/>
                </a:solidFill>
              </a:rPr>
              <a:t>складається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відправником</a:t>
            </a:r>
            <a:r>
              <a:rPr lang="ru-RU" sz="1600" i="1" dirty="0">
                <a:solidFill>
                  <a:srgbClr val="0070C0"/>
                </a:solidFill>
              </a:rPr>
              <a:t> у </a:t>
            </a:r>
            <a:r>
              <a:rPr lang="ru-RU" sz="1600" i="1" dirty="0" err="1">
                <a:solidFill>
                  <a:srgbClr val="0070C0"/>
                </a:solidFill>
              </a:rPr>
              <a:t>чотирьох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екземплярах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під­писується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відправником</a:t>
            </a:r>
            <a:r>
              <a:rPr lang="ru-RU" sz="1600" i="1" dirty="0">
                <a:solidFill>
                  <a:srgbClr val="0070C0"/>
                </a:solidFill>
              </a:rPr>
              <a:t> і </a:t>
            </a:r>
            <a:r>
              <a:rPr lang="ru-RU" sz="1600" i="1" dirty="0" err="1">
                <a:solidFill>
                  <a:srgbClr val="0070C0"/>
                </a:solidFill>
              </a:rPr>
              <a:t>перевізником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Автотранспортом </a:t>
            </a:r>
            <a:r>
              <a:rPr lang="ru-RU" sz="1600" i="1" dirty="0" err="1">
                <a:solidFill>
                  <a:srgbClr val="0070C0"/>
                </a:solidFill>
              </a:rPr>
              <a:t>можуть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здійснюватися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збірні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рі­зних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товаровідправників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різних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чи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різних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партій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Якщо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має</a:t>
            </a:r>
            <a:r>
              <a:rPr lang="ru-RU" sz="1600" i="1" dirty="0">
                <a:solidFill>
                  <a:srgbClr val="0070C0"/>
                </a:solidFill>
              </a:rPr>
              <a:t> бути </a:t>
            </a:r>
            <a:r>
              <a:rPr lang="ru-RU" sz="1600" i="1" dirty="0" err="1">
                <a:solidFill>
                  <a:srgbClr val="0070C0"/>
                </a:solidFill>
              </a:rPr>
              <a:t>повантажений</a:t>
            </a:r>
            <a:r>
              <a:rPr lang="ru-RU" sz="1600" i="1" dirty="0">
                <a:solidFill>
                  <a:srgbClr val="0070C0"/>
                </a:solidFill>
              </a:rPr>
              <a:t> на </a:t>
            </a:r>
            <a:r>
              <a:rPr lang="ru-RU" sz="1600" i="1" dirty="0" err="1">
                <a:solidFill>
                  <a:srgbClr val="0070C0"/>
                </a:solidFill>
              </a:rPr>
              <a:t>кілька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транспортних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засобів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або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потрібно</a:t>
            </a:r>
            <a:r>
              <a:rPr lang="ru-RU" sz="1600" i="1" dirty="0">
                <a:solidFill>
                  <a:srgbClr val="0070C0"/>
                </a:solidFill>
              </a:rPr>
              <a:t> перевезти </a:t>
            </a:r>
            <a:r>
              <a:rPr lang="ru-RU" sz="1600" i="1" dirty="0" err="1">
                <a:solidFill>
                  <a:srgbClr val="0070C0"/>
                </a:solidFill>
              </a:rPr>
              <a:t>різні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чи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різні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партії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, то </a:t>
            </a:r>
            <a:r>
              <a:rPr lang="ru-RU" sz="1600" i="1" dirty="0" err="1">
                <a:solidFill>
                  <a:srgbClr val="0070C0"/>
                </a:solidFill>
              </a:rPr>
              <a:t>склада­ється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стільки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транспортних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накладних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скільки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транспортних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засобів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використовується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Окрім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автотранспортної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накладної</a:t>
            </a:r>
            <a:r>
              <a:rPr lang="ru-RU" sz="1600" i="1" dirty="0">
                <a:solidFill>
                  <a:srgbClr val="0070C0"/>
                </a:solidFill>
              </a:rPr>
              <a:t> з </a:t>
            </a:r>
            <a:r>
              <a:rPr lang="ru-RU" sz="1600" i="1" dirty="0" err="1">
                <a:solidFill>
                  <a:srgbClr val="0070C0"/>
                </a:solidFill>
              </a:rPr>
              <a:t>вантажем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слідують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товароро-зпорядчі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документи</a:t>
            </a:r>
            <a:r>
              <a:rPr lang="ru-RU" sz="1600" i="1" dirty="0">
                <a:solidFill>
                  <a:srgbClr val="0070C0"/>
                </a:solidFill>
              </a:rPr>
              <a:t>: </a:t>
            </a:r>
            <a:r>
              <a:rPr lang="ru-RU" sz="1600" i="1" dirty="0" err="1">
                <a:solidFill>
                  <a:srgbClr val="0070C0"/>
                </a:solidFill>
              </a:rPr>
              <a:t>упаковочні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аркуші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відвантажувальні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специфікації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сертифікати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якості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інші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документи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Міжнародні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автомобільні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характеризуються</a:t>
            </a:r>
            <a:r>
              <a:rPr lang="ru-RU" sz="1600" i="1" dirty="0">
                <a:solidFill>
                  <a:srgbClr val="0070C0"/>
                </a:solidFill>
              </a:rPr>
              <a:t> такими рисами: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· </a:t>
            </a:r>
            <a:r>
              <a:rPr lang="ru-RU" sz="1600" i="1" dirty="0" err="1">
                <a:solidFill>
                  <a:srgbClr val="0070C0"/>
                </a:solidFill>
              </a:rPr>
              <a:t>можливість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забезпечити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швидку</a:t>
            </a:r>
            <a:r>
              <a:rPr lang="ru-RU" sz="1600" i="1" dirty="0">
                <a:solidFill>
                  <a:srgbClr val="0070C0"/>
                </a:solidFill>
              </a:rPr>
              <a:t> та в </a:t>
            </a:r>
            <a:r>
              <a:rPr lang="ru-RU" sz="1600" i="1" dirty="0" err="1">
                <a:solidFill>
                  <a:srgbClr val="0070C0"/>
                </a:solidFill>
              </a:rPr>
              <a:t>повній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цілості</a:t>
            </a:r>
            <a:r>
              <a:rPr lang="ru-RU" sz="1600" i="1" dirty="0">
                <a:solidFill>
                  <a:srgbClr val="0070C0"/>
                </a:solidFill>
              </a:rPr>
              <a:t> доставку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у </a:t>
            </a:r>
            <a:r>
              <a:rPr lang="ru-RU" sz="1600" i="1" dirty="0" err="1">
                <a:solidFill>
                  <a:srgbClr val="0070C0"/>
                </a:solidFill>
              </a:rPr>
              <a:t>пункти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призначення</a:t>
            </a:r>
            <a:r>
              <a:rPr lang="ru-RU" sz="1600" i="1" dirty="0">
                <a:solidFill>
                  <a:srgbClr val="0070C0"/>
                </a:solidFill>
              </a:rPr>
              <a:t>;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· </a:t>
            </a:r>
            <a:r>
              <a:rPr lang="ru-RU" sz="1600" i="1" dirty="0">
                <a:solidFill>
                  <a:srgbClr val="0070C0"/>
                </a:solidFill>
              </a:rPr>
              <a:t>доставка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до </a:t>
            </a:r>
            <a:r>
              <a:rPr lang="ru-RU" sz="1600" i="1" dirty="0" err="1">
                <a:solidFill>
                  <a:srgbClr val="0070C0"/>
                </a:solidFill>
              </a:rPr>
              <a:t>отримувача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може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здійснюватися</a:t>
            </a:r>
            <a:r>
              <a:rPr lang="ru-RU" sz="1600" i="1" dirty="0">
                <a:solidFill>
                  <a:srgbClr val="0070C0"/>
                </a:solidFill>
              </a:rPr>
              <a:t> без </a:t>
            </a:r>
            <a:r>
              <a:rPr lang="ru-RU" sz="1600" i="1" dirty="0" err="1">
                <a:solidFill>
                  <a:srgbClr val="0070C0"/>
                </a:solidFill>
              </a:rPr>
              <a:t>перевантаження</a:t>
            </a:r>
            <a:r>
              <a:rPr lang="ru-RU" sz="1600" i="1" dirty="0">
                <a:solidFill>
                  <a:srgbClr val="0070C0"/>
                </a:solidFill>
              </a:rPr>
              <a:t>;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· </a:t>
            </a:r>
            <a:r>
              <a:rPr lang="ru-RU" sz="1600" i="1" dirty="0">
                <a:solidFill>
                  <a:srgbClr val="0070C0"/>
                </a:solidFill>
              </a:rPr>
              <a:t>велика </a:t>
            </a:r>
            <a:r>
              <a:rPr lang="ru-RU" sz="1600" i="1" dirty="0" err="1">
                <a:solidFill>
                  <a:srgbClr val="0070C0"/>
                </a:solidFill>
              </a:rPr>
              <a:t>мобільність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;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· </a:t>
            </a:r>
            <a:r>
              <a:rPr lang="ru-RU" sz="1600" i="1" dirty="0" err="1">
                <a:solidFill>
                  <a:srgbClr val="0070C0"/>
                </a:solidFill>
              </a:rPr>
              <a:t>висока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ефективність</a:t>
            </a:r>
            <a:r>
              <a:rPr lang="ru-RU" sz="1600" i="1" dirty="0">
                <a:solidFill>
                  <a:srgbClr val="0070C0"/>
                </a:solidFill>
              </a:rPr>
              <a:t> при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на </a:t>
            </a:r>
            <a:r>
              <a:rPr lang="ru-RU" sz="1600" i="1" dirty="0" err="1">
                <a:solidFill>
                  <a:srgbClr val="0070C0"/>
                </a:solidFill>
              </a:rPr>
              <a:t>невелику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відстань</a:t>
            </a:r>
            <a:r>
              <a:rPr lang="ru-RU" sz="1600" i="1" dirty="0">
                <a:solidFill>
                  <a:srgbClr val="0070C0"/>
                </a:solidFill>
              </a:rPr>
              <a:t> (до 200 км);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· </a:t>
            </a:r>
            <a:r>
              <a:rPr lang="ru-RU" sz="1600" i="1" dirty="0" err="1">
                <a:solidFill>
                  <a:srgbClr val="0070C0"/>
                </a:solidFill>
              </a:rPr>
              <a:t>ритмічність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 smtClean="0">
                <a:solidFill>
                  <a:srgbClr val="0070C0"/>
                </a:solidFill>
              </a:rPr>
              <a:t>.</a:t>
            </a:r>
            <a:endParaRPr lang="ru-RU" sz="1600" i="1" dirty="0">
              <a:solidFill>
                <a:srgbClr val="0070C0"/>
              </a:solidFill>
            </a:endParaRPr>
          </a:p>
          <a:p>
            <a:r>
              <a:rPr lang="ru-RU" sz="1600" i="1" dirty="0" err="1">
                <a:solidFill>
                  <a:srgbClr val="0070C0"/>
                </a:solidFill>
              </a:rPr>
              <a:t>Водночас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слід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зважати</a:t>
            </a:r>
            <a:r>
              <a:rPr lang="ru-RU" sz="1600" i="1" dirty="0">
                <a:solidFill>
                  <a:srgbClr val="0070C0"/>
                </a:solidFill>
              </a:rPr>
              <a:t> на </a:t>
            </a:r>
            <a:r>
              <a:rPr lang="ru-RU" sz="1600" i="1" dirty="0" err="1">
                <a:solidFill>
                  <a:srgbClr val="0070C0"/>
                </a:solidFill>
              </a:rPr>
              <a:t>такі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недоліки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автомобільних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: </a:t>
            </a:r>
            <a:r>
              <a:rPr lang="ru-RU" sz="1600" i="1" dirty="0" err="1">
                <a:solidFill>
                  <a:srgbClr val="0070C0"/>
                </a:solidFill>
              </a:rPr>
              <a:t>залежність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дорожньої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мережі</a:t>
            </a:r>
            <a:r>
              <a:rPr lang="ru-RU" sz="1600" i="1" dirty="0">
                <a:solidFill>
                  <a:srgbClr val="0070C0"/>
                </a:solidFill>
              </a:rPr>
              <a:t>; </a:t>
            </a:r>
            <a:r>
              <a:rPr lang="ru-RU" sz="1600" i="1" dirty="0" err="1">
                <a:solidFill>
                  <a:srgbClr val="0070C0"/>
                </a:solidFill>
              </a:rPr>
              <a:t>складність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управління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вантажем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який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знаходиться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дуже</a:t>
            </a:r>
            <a:r>
              <a:rPr lang="ru-RU" sz="1600" i="1" dirty="0">
                <a:solidFill>
                  <a:srgbClr val="0070C0"/>
                </a:solidFill>
              </a:rPr>
              <a:t> далеко </a:t>
            </a:r>
            <a:r>
              <a:rPr lang="ru-RU" sz="1600" i="1" dirty="0" err="1">
                <a:solidFill>
                  <a:srgbClr val="0070C0"/>
                </a:solidFill>
              </a:rPr>
              <a:t>від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керуючого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93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85564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959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768" y="116632"/>
            <a:ext cx="8676456" cy="1752600"/>
          </a:xfrm>
        </p:spPr>
        <p:txBody>
          <a:bodyPr>
            <a:noAutofit/>
          </a:bodyPr>
          <a:lstStyle/>
          <a:p>
            <a:r>
              <a:rPr lang="ru-RU" sz="2000" b="1" i="1" dirty="0" err="1" smtClean="0">
                <a:solidFill>
                  <a:srgbClr val="0070C0"/>
                </a:solidFill>
              </a:rPr>
              <a:t>Повітряні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перевезення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1400" i="1" dirty="0" err="1" smtClean="0">
                <a:solidFill>
                  <a:srgbClr val="0070C0"/>
                </a:solidFill>
              </a:rPr>
              <a:t>Базовим</a:t>
            </a:r>
            <a:r>
              <a:rPr lang="ru-RU" sz="1400" i="1" dirty="0" smtClean="0">
                <a:solidFill>
                  <a:srgbClr val="0070C0"/>
                </a:solidFill>
              </a:rPr>
              <a:t> документом в </a:t>
            </a:r>
            <a:r>
              <a:rPr lang="ru-RU" sz="1400" i="1" dirty="0" err="1" smtClean="0">
                <a:solidFill>
                  <a:srgbClr val="0070C0"/>
                </a:solidFill>
              </a:rPr>
              <a:t>авіаперевезеннях</a:t>
            </a:r>
            <a:r>
              <a:rPr lang="ru-RU" sz="1400" i="1" dirty="0" smtClean="0">
                <a:solidFill>
                  <a:srgbClr val="0070C0"/>
                </a:solidFill>
              </a:rPr>
              <a:t> є </a:t>
            </a:r>
            <a:r>
              <a:rPr lang="ru-RU" sz="1400" i="1" dirty="0" err="1" smtClean="0">
                <a:solidFill>
                  <a:srgbClr val="0070C0"/>
                </a:solidFill>
              </a:rPr>
              <a:t>авіанакладна</a:t>
            </a:r>
            <a:r>
              <a:rPr lang="ru-RU" sz="1400" i="1" dirty="0" smtClean="0">
                <a:solidFill>
                  <a:srgbClr val="0070C0"/>
                </a:solidFill>
              </a:rPr>
              <a:t>, яка </a:t>
            </a:r>
            <a:r>
              <a:rPr lang="ru-RU" sz="1400" i="1" dirty="0" err="1" smtClean="0">
                <a:solidFill>
                  <a:srgbClr val="0070C0"/>
                </a:solidFill>
              </a:rPr>
              <a:t>ви­конує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функції</a:t>
            </a:r>
            <a:r>
              <a:rPr lang="ru-RU" sz="1400" i="1" dirty="0" smtClean="0">
                <a:solidFill>
                  <a:srgbClr val="0070C0"/>
                </a:solidFill>
              </a:rPr>
              <a:t> договору </a:t>
            </a:r>
            <a:r>
              <a:rPr lang="ru-RU" sz="1400" i="1" dirty="0" err="1" smtClean="0">
                <a:solidFill>
                  <a:srgbClr val="0070C0"/>
                </a:solidFill>
              </a:rPr>
              <a:t>повітряного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перевезення</a:t>
            </a:r>
            <a:r>
              <a:rPr lang="ru-RU" sz="1400" i="1" dirty="0" smtClean="0">
                <a:solidFill>
                  <a:srgbClr val="0070C0"/>
                </a:solidFill>
              </a:rPr>
              <a:t>, </a:t>
            </a:r>
            <a:r>
              <a:rPr lang="ru-RU" sz="1400" i="1" dirty="0" err="1" smtClean="0">
                <a:solidFill>
                  <a:srgbClr val="0070C0"/>
                </a:solidFill>
              </a:rPr>
              <a:t>товаророзпорядчого</a:t>
            </a:r>
            <a:r>
              <a:rPr lang="ru-RU" sz="1400" i="1" dirty="0" smtClean="0">
                <a:solidFill>
                  <a:srgbClr val="0070C0"/>
                </a:solidFill>
              </a:rPr>
              <a:t> документа, </a:t>
            </a:r>
            <a:r>
              <a:rPr lang="ru-RU" sz="1400" i="1" dirty="0" err="1" smtClean="0">
                <a:solidFill>
                  <a:srgbClr val="0070C0"/>
                </a:solidFill>
              </a:rPr>
              <a:t>розписки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аерофлоту</a:t>
            </a:r>
            <a:r>
              <a:rPr lang="ru-RU" sz="1400" i="1" dirty="0" smtClean="0">
                <a:solidFill>
                  <a:srgbClr val="0070C0"/>
                </a:solidFill>
              </a:rPr>
              <a:t> про </a:t>
            </a:r>
            <a:r>
              <a:rPr lang="ru-RU" sz="1400" i="1" dirty="0" err="1" smtClean="0">
                <a:solidFill>
                  <a:srgbClr val="0070C0"/>
                </a:solidFill>
              </a:rPr>
              <a:t>прийом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вантажу</a:t>
            </a:r>
            <a:r>
              <a:rPr lang="ru-RU" sz="1400" i="1" dirty="0" smtClean="0">
                <a:solidFill>
                  <a:srgbClr val="0070C0"/>
                </a:solidFill>
              </a:rPr>
              <a:t> до </a:t>
            </a:r>
            <a:r>
              <a:rPr lang="ru-RU" sz="1400" i="1" dirty="0" err="1" smtClean="0">
                <a:solidFill>
                  <a:srgbClr val="0070C0"/>
                </a:solidFill>
              </a:rPr>
              <a:t>перевезення</a:t>
            </a:r>
            <a:r>
              <a:rPr lang="ru-RU" sz="1400" i="1" dirty="0" smtClean="0">
                <a:solidFill>
                  <a:srgbClr val="0070C0"/>
                </a:solidFill>
              </a:rPr>
              <a:t>, </a:t>
            </a:r>
            <a:r>
              <a:rPr lang="ru-RU" sz="1400" i="1" dirty="0" err="1" smtClean="0">
                <a:solidFill>
                  <a:srgbClr val="0070C0"/>
                </a:solidFill>
              </a:rPr>
              <a:t>митної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декларації</a:t>
            </a:r>
            <a:r>
              <a:rPr lang="ru-RU" sz="1400" i="1" dirty="0" smtClean="0">
                <a:solidFill>
                  <a:srgbClr val="0070C0"/>
                </a:solidFill>
              </a:rPr>
              <a:t>. </a:t>
            </a:r>
            <a:r>
              <a:rPr lang="ru-RU" sz="1400" i="1" dirty="0" err="1" smtClean="0">
                <a:solidFill>
                  <a:srgbClr val="0070C0"/>
                </a:solidFill>
              </a:rPr>
              <a:t>Авіанакладна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заповнюється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відправником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під</a:t>
            </a:r>
            <a:r>
              <a:rPr lang="ru-RU" sz="1400" i="1" dirty="0" smtClean="0">
                <a:solidFill>
                  <a:srgbClr val="0070C0"/>
                </a:solidFill>
              </a:rPr>
              <a:t> час </a:t>
            </a:r>
            <a:r>
              <a:rPr lang="ru-RU" sz="1400" i="1" dirty="0" err="1" smtClean="0">
                <a:solidFill>
                  <a:srgbClr val="0070C0"/>
                </a:solidFill>
              </a:rPr>
              <a:t>за­вантаження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вантажу</a:t>
            </a:r>
            <a:r>
              <a:rPr lang="ru-RU" sz="1400" i="1" dirty="0" smtClean="0">
                <a:solidFill>
                  <a:srgbClr val="0070C0"/>
                </a:solidFill>
              </a:rPr>
              <a:t> і </a:t>
            </a:r>
            <a:r>
              <a:rPr lang="ru-RU" sz="1400" i="1" dirty="0" err="1" smtClean="0">
                <a:solidFill>
                  <a:srgbClr val="0070C0"/>
                </a:solidFill>
              </a:rPr>
              <a:t>вручається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одержувачу</a:t>
            </a:r>
            <a:r>
              <a:rPr lang="ru-RU" sz="1400" i="1" dirty="0" smtClean="0">
                <a:solidFill>
                  <a:srgbClr val="0070C0"/>
                </a:solidFill>
              </a:rPr>
              <a:t>. Вона </a:t>
            </a:r>
            <a:r>
              <a:rPr lang="ru-RU" sz="1400" i="1" dirty="0" err="1" smtClean="0">
                <a:solidFill>
                  <a:srgbClr val="0070C0"/>
                </a:solidFill>
              </a:rPr>
              <a:t>складається</a:t>
            </a:r>
            <a:r>
              <a:rPr lang="ru-RU" sz="1400" i="1" dirty="0" smtClean="0">
                <a:solidFill>
                  <a:srgbClr val="0070C0"/>
                </a:solidFill>
              </a:rPr>
              <a:t> з </a:t>
            </a:r>
            <a:r>
              <a:rPr lang="ru-RU" sz="1400" i="1" dirty="0" err="1" smtClean="0">
                <a:solidFill>
                  <a:srgbClr val="0070C0"/>
                </a:solidFill>
              </a:rPr>
              <a:t>трьох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оригіналів</a:t>
            </a:r>
            <a:r>
              <a:rPr lang="ru-RU" sz="1400" i="1" dirty="0" smtClean="0">
                <a:solidFill>
                  <a:srgbClr val="0070C0"/>
                </a:solidFill>
              </a:rPr>
              <a:t> і </a:t>
            </a:r>
            <a:r>
              <a:rPr lang="ru-RU" sz="1400" i="1" dirty="0" err="1" smtClean="0">
                <a:solidFill>
                  <a:srgbClr val="0070C0"/>
                </a:solidFill>
              </a:rPr>
              <a:t>дев'яти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копій</a:t>
            </a:r>
            <a:r>
              <a:rPr lang="ru-RU" sz="14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400" i="1" dirty="0" smtClean="0">
                <a:solidFill>
                  <a:srgbClr val="0070C0"/>
                </a:solidFill>
              </a:rPr>
              <a:t>При </a:t>
            </a:r>
            <a:r>
              <a:rPr lang="ru-RU" sz="1400" i="1" dirty="0" err="1" smtClean="0">
                <a:solidFill>
                  <a:srgbClr val="0070C0"/>
                </a:solidFill>
              </a:rPr>
              <a:t>авіаперевезеннях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авіанакладна</a:t>
            </a:r>
            <a:r>
              <a:rPr lang="ru-RU" sz="1400" i="1" dirty="0" smtClean="0">
                <a:solidFill>
                  <a:srgbClr val="0070C0"/>
                </a:solidFill>
              </a:rPr>
              <a:t> - </a:t>
            </a:r>
            <a:r>
              <a:rPr lang="ru-RU" sz="1400" i="1" dirty="0" err="1" smtClean="0">
                <a:solidFill>
                  <a:srgbClr val="0070C0"/>
                </a:solidFill>
              </a:rPr>
              <a:t>такий</a:t>
            </a:r>
            <a:r>
              <a:rPr lang="ru-RU" sz="1400" i="1" dirty="0" smtClean="0">
                <a:solidFill>
                  <a:srgbClr val="0070C0"/>
                </a:solidFill>
              </a:rPr>
              <a:t> же документ, </a:t>
            </a:r>
            <a:r>
              <a:rPr lang="ru-RU" sz="1400" i="1" dirty="0" err="1" smtClean="0">
                <a:solidFill>
                  <a:srgbClr val="0070C0"/>
                </a:solidFill>
              </a:rPr>
              <a:t>що</a:t>
            </a:r>
            <a:r>
              <a:rPr lang="ru-RU" sz="1400" i="1" dirty="0" smtClean="0">
                <a:solidFill>
                  <a:srgbClr val="0070C0"/>
                </a:solidFill>
              </a:rPr>
              <a:t> й коносамент у </a:t>
            </a:r>
            <a:r>
              <a:rPr lang="ru-RU" sz="1400" i="1" dirty="0" err="1" smtClean="0">
                <a:solidFill>
                  <a:srgbClr val="0070C0"/>
                </a:solidFill>
              </a:rPr>
              <a:t>морських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перевезеннях</a:t>
            </a:r>
            <a:r>
              <a:rPr lang="ru-RU" sz="1400" i="1" dirty="0" smtClean="0">
                <a:solidFill>
                  <a:srgbClr val="0070C0"/>
                </a:solidFill>
              </a:rPr>
              <a:t>. </a:t>
            </a:r>
            <a:r>
              <a:rPr lang="ru-RU" sz="1400" i="1" dirty="0" err="1" smtClean="0">
                <a:solidFill>
                  <a:srgbClr val="0070C0"/>
                </a:solidFill>
              </a:rPr>
              <a:t>Вантаж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віддається</a:t>
            </a:r>
            <a:r>
              <a:rPr lang="ru-RU" sz="1400" i="1" dirty="0" smtClean="0">
                <a:solidFill>
                  <a:srgbClr val="0070C0"/>
                </a:solidFill>
              </a:rPr>
              <a:t> у </a:t>
            </a:r>
            <a:r>
              <a:rPr lang="ru-RU" sz="1400" i="1" dirty="0" err="1" smtClean="0">
                <a:solidFill>
                  <a:srgbClr val="0070C0"/>
                </a:solidFill>
              </a:rPr>
              <a:t>розпоря­дження</a:t>
            </a:r>
            <a:r>
              <a:rPr lang="ru-RU" sz="1400" i="1" dirty="0" smtClean="0">
                <a:solidFill>
                  <a:srgbClr val="0070C0"/>
                </a:solidFill>
              </a:rPr>
              <a:t> названого </a:t>
            </a:r>
            <a:r>
              <a:rPr lang="ru-RU" sz="1400" i="1" dirty="0" err="1" smtClean="0">
                <a:solidFill>
                  <a:srgbClr val="0070C0"/>
                </a:solidFill>
              </a:rPr>
              <a:t>вантажоодержувача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після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пред'явлення</a:t>
            </a:r>
            <a:r>
              <a:rPr lang="ru-RU" sz="1400" i="1" dirty="0" smtClean="0">
                <a:solidFill>
                  <a:srgbClr val="0070C0"/>
                </a:solidFill>
              </a:rPr>
              <a:t> ним </a:t>
            </a:r>
            <a:r>
              <a:rPr lang="ru-RU" sz="1400" i="1" dirty="0" err="1" smtClean="0">
                <a:solidFill>
                  <a:srgbClr val="0070C0"/>
                </a:solidFill>
              </a:rPr>
              <a:t>засвід­чуючих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його</a:t>
            </a:r>
            <a:r>
              <a:rPr lang="ru-RU" sz="1400" i="1" dirty="0" smtClean="0">
                <a:solidFill>
                  <a:srgbClr val="0070C0"/>
                </a:solidFill>
              </a:rPr>
              <a:t> особу </a:t>
            </a:r>
            <a:r>
              <a:rPr lang="ru-RU" sz="1400" i="1" dirty="0" err="1" smtClean="0">
                <a:solidFill>
                  <a:srgbClr val="0070C0"/>
                </a:solidFill>
              </a:rPr>
              <a:t>документів</a:t>
            </a:r>
            <a:r>
              <a:rPr lang="ru-RU" sz="1400" i="1" dirty="0" smtClean="0">
                <a:solidFill>
                  <a:srgbClr val="0070C0"/>
                </a:solidFill>
              </a:rPr>
              <a:t>, </a:t>
            </a:r>
            <a:r>
              <a:rPr lang="ru-RU" sz="1400" i="1" dirty="0" err="1" smtClean="0">
                <a:solidFill>
                  <a:srgbClr val="0070C0"/>
                </a:solidFill>
              </a:rPr>
              <a:t>підписаної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квитанції</a:t>
            </a:r>
            <a:r>
              <a:rPr lang="ru-RU" sz="1400" i="1" dirty="0" smtClean="0">
                <a:solidFill>
                  <a:srgbClr val="0070C0"/>
                </a:solidFill>
              </a:rPr>
              <a:t> та </a:t>
            </a:r>
            <a:r>
              <a:rPr lang="ru-RU" sz="1400" i="1" dirty="0" err="1" smtClean="0">
                <a:solidFill>
                  <a:srgbClr val="0070C0"/>
                </a:solidFill>
              </a:rPr>
              <a:t>сплати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необхід­них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зборів</a:t>
            </a:r>
            <a:r>
              <a:rPr lang="ru-RU" sz="14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400" i="1" dirty="0" err="1" smtClean="0">
                <a:solidFill>
                  <a:srgbClr val="0070C0"/>
                </a:solidFill>
              </a:rPr>
              <a:t>Якщо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повітряним</a:t>
            </a:r>
            <a:r>
              <a:rPr lang="ru-RU" sz="1400" i="1" dirty="0" smtClean="0">
                <a:solidFill>
                  <a:srgbClr val="0070C0"/>
                </a:solidFill>
              </a:rPr>
              <a:t> шляхом </a:t>
            </a:r>
            <a:r>
              <a:rPr lang="ru-RU" sz="1400" i="1" dirty="0" err="1" smtClean="0">
                <a:solidFill>
                  <a:srgbClr val="0070C0"/>
                </a:solidFill>
              </a:rPr>
              <a:t>відправляються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вантажі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різних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відправ­ників</a:t>
            </a:r>
            <a:r>
              <a:rPr lang="ru-RU" sz="1400" i="1" dirty="0" smtClean="0">
                <a:solidFill>
                  <a:srgbClr val="0070C0"/>
                </a:solidFill>
              </a:rPr>
              <a:t>, то </a:t>
            </a:r>
            <a:r>
              <a:rPr lang="ru-RU" sz="1400" i="1" dirty="0" err="1" smtClean="0">
                <a:solidFill>
                  <a:srgbClr val="0070C0"/>
                </a:solidFill>
              </a:rPr>
              <a:t>головний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вантажовідправник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виписує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своєму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агентові</a:t>
            </a:r>
            <a:r>
              <a:rPr lang="ru-RU" sz="1400" i="1" dirty="0" smtClean="0">
                <a:solidFill>
                  <a:srgbClr val="0070C0"/>
                </a:solidFill>
              </a:rPr>
              <a:t> у </a:t>
            </a:r>
            <a:r>
              <a:rPr lang="ru-RU" sz="1400" i="1" dirty="0" err="1" smtClean="0">
                <a:solidFill>
                  <a:srgbClr val="0070C0"/>
                </a:solidFill>
              </a:rPr>
              <a:t>кінце­вому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пункті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прибуття</a:t>
            </a:r>
            <a:r>
              <a:rPr lang="ru-RU" sz="1400" i="1" dirty="0" smtClean="0">
                <a:solidFill>
                  <a:srgbClr val="0070C0"/>
                </a:solidFill>
              </a:rPr>
              <a:t> не </a:t>
            </a:r>
            <a:r>
              <a:rPr lang="ru-RU" sz="1400" i="1" dirty="0" err="1" smtClean="0">
                <a:solidFill>
                  <a:srgbClr val="0070C0"/>
                </a:solidFill>
              </a:rPr>
              <a:t>звичайну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накладну</a:t>
            </a:r>
            <a:r>
              <a:rPr lang="ru-RU" sz="1400" i="1" dirty="0" smtClean="0">
                <a:solidFill>
                  <a:srgbClr val="0070C0"/>
                </a:solidFill>
              </a:rPr>
              <a:t>, а </a:t>
            </a:r>
            <a:r>
              <a:rPr lang="ru-RU" sz="1400" i="1" dirty="0" err="1" smtClean="0">
                <a:solidFill>
                  <a:srgbClr val="0070C0"/>
                </a:solidFill>
              </a:rPr>
              <a:t>звідну</a:t>
            </a:r>
            <a:r>
              <a:rPr lang="ru-RU" sz="1400" i="1" dirty="0" smtClean="0">
                <a:solidFill>
                  <a:srgbClr val="0070C0"/>
                </a:solidFill>
              </a:rPr>
              <a:t> - з </a:t>
            </a:r>
            <a:r>
              <a:rPr lang="ru-RU" sz="1400" i="1" dirty="0" err="1" smtClean="0">
                <a:solidFill>
                  <a:srgbClr val="0070C0"/>
                </a:solidFill>
              </a:rPr>
              <a:t>вказівкою</a:t>
            </a:r>
            <a:r>
              <a:rPr lang="ru-RU" sz="1400" i="1" dirty="0" smtClean="0">
                <a:solidFill>
                  <a:srgbClr val="0070C0"/>
                </a:solidFill>
              </a:rPr>
              <a:t> на </a:t>
            </a:r>
            <a:r>
              <a:rPr lang="ru-RU" sz="1400" i="1" dirty="0" err="1" smtClean="0">
                <a:solidFill>
                  <a:srgbClr val="0070C0"/>
                </a:solidFill>
              </a:rPr>
              <a:t>кожну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окрему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партію</a:t>
            </a:r>
            <a:r>
              <a:rPr lang="ru-RU" sz="1400" i="1" dirty="0" smtClean="0">
                <a:solidFill>
                  <a:srgbClr val="0070C0"/>
                </a:solidFill>
              </a:rPr>
              <a:t> товару. Як і в </a:t>
            </a:r>
            <a:r>
              <a:rPr lang="ru-RU" sz="1400" i="1" dirty="0" err="1" smtClean="0">
                <a:solidFill>
                  <a:srgbClr val="0070C0"/>
                </a:solidFill>
              </a:rPr>
              <a:t>коносаменті</a:t>
            </a:r>
            <a:r>
              <a:rPr lang="ru-RU" sz="1400" i="1" dirty="0" smtClean="0">
                <a:solidFill>
                  <a:srgbClr val="0070C0"/>
                </a:solidFill>
              </a:rPr>
              <a:t>, в </a:t>
            </a:r>
            <a:r>
              <a:rPr lang="ru-RU" sz="1400" i="1" dirty="0" err="1" smtClean="0">
                <a:solidFill>
                  <a:srgbClr val="0070C0"/>
                </a:solidFill>
              </a:rPr>
              <a:t>авіанакладній</a:t>
            </a:r>
            <a:r>
              <a:rPr lang="ru-RU" sz="1400" i="1" dirty="0" smtClean="0">
                <a:solidFill>
                  <a:srgbClr val="0070C0"/>
                </a:solidFill>
              </a:rPr>
              <a:t> по­винна бути детальна </a:t>
            </a:r>
            <a:r>
              <a:rPr lang="ru-RU" sz="1400" i="1" dirty="0" err="1" smtClean="0">
                <a:solidFill>
                  <a:srgbClr val="0070C0"/>
                </a:solidFill>
              </a:rPr>
              <a:t>інформація</a:t>
            </a:r>
            <a:r>
              <a:rPr lang="ru-RU" sz="1400" i="1" dirty="0" smtClean="0">
                <a:solidFill>
                  <a:srgbClr val="0070C0"/>
                </a:solidFill>
              </a:rPr>
              <a:t> про </a:t>
            </a:r>
            <a:r>
              <a:rPr lang="ru-RU" sz="1400" i="1" dirty="0" err="1" smtClean="0">
                <a:solidFill>
                  <a:srgbClr val="0070C0"/>
                </a:solidFill>
              </a:rPr>
              <a:t>вантажоодержувача</a:t>
            </a:r>
            <a:r>
              <a:rPr lang="ru-RU" sz="1400" i="1" dirty="0" smtClean="0">
                <a:solidFill>
                  <a:srgbClr val="0070C0"/>
                </a:solidFill>
              </a:rPr>
              <a:t> і про товар, </a:t>
            </a:r>
            <a:r>
              <a:rPr lang="ru-RU" sz="1400" i="1" dirty="0" err="1" smtClean="0">
                <a:solidFill>
                  <a:srgbClr val="0070C0"/>
                </a:solidFill>
              </a:rPr>
              <a:t>що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транспортується</a:t>
            </a:r>
            <a:r>
              <a:rPr lang="ru-RU" sz="1400" i="1" dirty="0" smtClean="0">
                <a:solidFill>
                  <a:srgbClr val="0070C0"/>
                </a:solidFill>
              </a:rPr>
              <a:t>.</a:t>
            </a:r>
            <a:endParaRPr lang="ru-RU" sz="14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/>
        </p:blipFill>
        <p:spPr>
          <a:xfrm>
            <a:off x="1403648" y="3140968"/>
            <a:ext cx="6264696" cy="33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333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84976" cy="1752600"/>
          </a:xfrm>
        </p:spPr>
        <p:txBody>
          <a:bodyPr>
            <a:noAutofit/>
          </a:bodyPr>
          <a:lstStyle/>
          <a:p>
            <a:r>
              <a:rPr lang="ru-RU" sz="2200" i="1" dirty="0">
                <a:solidFill>
                  <a:srgbClr val="0070C0"/>
                </a:solidFill>
              </a:rPr>
              <a:t>Плата за </a:t>
            </a:r>
            <a:r>
              <a:rPr lang="ru-RU" sz="2200" i="1" dirty="0" err="1">
                <a:solidFill>
                  <a:srgbClr val="0070C0"/>
                </a:solidFill>
              </a:rPr>
              <a:t>авіафрахт,як</a:t>
            </a:r>
            <a:r>
              <a:rPr lang="ru-RU" sz="2200" i="1" dirty="0">
                <a:solidFill>
                  <a:srgbClr val="0070C0"/>
                </a:solidFill>
              </a:rPr>
              <a:t> правило, </a:t>
            </a:r>
            <a:r>
              <a:rPr lang="ru-RU" sz="2200" i="1" dirty="0" err="1">
                <a:solidFill>
                  <a:srgbClr val="0070C0"/>
                </a:solidFill>
              </a:rPr>
              <a:t>нараховується</a:t>
            </a:r>
            <a:r>
              <a:rPr lang="ru-RU" sz="2200" i="1" dirty="0">
                <a:solidFill>
                  <a:srgbClr val="0070C0"/>
                </a:solidFill>
              </a:rPr>
              <a:t> за </a:t>
            </a:r>
            <a:r>
              <a:rPr lang="ru-RU" sz="2200" i="1" dirty="0" err="1">
                <a:solidFill>
                  <a:srgbClr val="0070C0"/>
                </a:solidFill>
              </a:rPr>
              <a:t>масою</a:t>
            </a:r>
            <a:r>
              <a:rPr lang="ru-RU" sz="2200" i="1" dirty="0">
                <a:solidFill>
                  <a:srgbClr val="0070C0"/>
                </a:solidFill>
              </a:rPr>
              <a:t> в </a:t>
            </a:r>
            <a:r>
              <a:rPr lang="ru-RU" sz="2200" i="1" dirty="0" err="1">
                <a:solidFill>
                  <a:srgbClr val="0070C0"/>
                </a:solidFill>
              </a:rPr>
              <a:t>кіло­грамах</a:t>
            </a:r>
            <a:r>
              <a:rPr lang="ru-RU" sz="2200" i="1" dirty="0">
                <a:solidFill>
                  <a:srgbClr val="0070C0"/>
                </a:solidFill>
              </a:rPr>
              <a:t>, при </a:t>
            </a:r>
            <a:r>
              <a:rPr lang="ru-RU" sz="2200" i="1" dirty="0" err="1">
                <a:solidFill>
                  <a:srgbClr val="0070C0"/>
                </a:solidFill>
              </a:rPr>
              <a:t>цьому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маса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заокруглюється</a:t>
            </a:r>
            <a:r>
              <a:rPr lang="ru-RU" sz="2200" i="1" dirty="0">
                <a:solidFill>
                  <a:srgbClr val="0070C0"/>
                </a:solidFill>
              </a:rPr>
              <a:t> на </a:t>
            </a:r>
            <a:r>
              <a:rPr lang="ru-RU" sz="2200" i="1" dirty="0" err="1">
                <a:solidFill>
                  <a:srgbClr val="0070C0"/>
                </a:solidFill>
              </a:rPr>
              <a:t>півкілограма</a:t>
            </a:r>
            <a:r>
              <a:rPr lang="ru-RU" sz="2200" i="1" dirty="0">
                <a:solidFill>
                  <a:srgbClr val="0070C0"/>
                </a:solidFill>
              </a:rPr>
              <a:t> у </a:t>
            </a:r>
            <a:r>
              <a:rPr lang="ru-RU" sz="2200" i="1" dirty="0" err="1">
                <a:solidFill>
                  <a:srgbClr val="0070C0"/>
                </a:solidFill>
              </a:rPr>
              <a:t>більшу</a:t>
            </a:r>
            <a:r>
              <a:rPr lang="ru-RU" sz="2200" i="1" dirty="0">
                <a:solidFill>
                  <a:srgbClr val="0070C0"/>
                </a:solidFill>
              </a:rPr>
              <a:t> сторо­ну. Коли </a:t>
            </a:r>
            <a:r>
              <a:rPr lang="ru-RU" sz="2200" i="1" dirty="0" err="1">
                <a:solidFill>
                  <a:srgbClr val="0070C0"/>
                </a:solidFill>
              </a:rPr>
              <a:t>співвідношення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маси</a:t>
            </a:r>
            <a:r>
              <a:rPr lang="ru-RU" sz="2200" i="1" dirty="0">
                <a:solidFill>
                  <a:srgbClr val="0070C0"/>
                </a:solidFill>
              </a:rPr>
              <a:t> й </a:t>
            </a:r>
            <a:r>
              <a:rPr lang="ru-RU" sz="2200" i="1" dirty="0" err="1">
                <a:solidFill>
                  <a:srgbClr val="0070C0"/>
                </a:solidFill>
              </a:rPr>
              <a:t>об'єму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перевищує</a:t>
            </a:r>
            <a:r>
              <a:rPr lang="ru-RU" sz="2200" i="1" dirty="0">
                <a:solidFill>
                  <a:srgbClr val="0070C0"/>
                </a:solidFill>
              </a:rPr>
              <a:t> 6, </a:t>
            </a:r>
            <a:r>
              <a:rPr lang="ru-RU" sz="2200" i="1" dirty="0" err="1">
                <a:solidFill>
                  <a:srgbClr val="0070C0"/>
                </a:solidFill>
              </a:rPr>
              <a:t>тоді</a:t>
            </a:r>
            <a:r>
              <a:rPr lang="ru-RU" sz="2200" i="1" dirty="0">
                <a:solidFill>
                  <a:srgbClr val="0070C0"/>
                </a:solidFill>
              </a:rPr>
              <a:t> плата </a:t>
            </a:r>
            <a:r>
              <a:rPr lang="ru-RU" sz="2200" i="1" dirty="0" err="1">
                <a:solidFill>
                  <a:srgbClr val="0070C0"/>
                </a:solidFill>
              </a:rPr>
              <a:t>стягує­ться</a:t>
            </a:r>
            <a:r>
              <a:rPr lang="ru-RU" sz="2200" i="1" dirty="0">
                <a:solidFill>
                  <a:srgbClr val="0070C0"/>
                </a:solidFill>
              </a:rPr>
              <a:t> з </a:t>
            </a:r>
            <a:r>
              <a:rPr lang="ru-RU" sz="2200" i="1" dirty="0" err="1">
                <a:solidFill>
                  <a:srgbClr val="0070C0"/>
                </a:solidFill>
              </a:rPr>
              <a:t>огляду</a:t>
            </a:r>
            <a:r>
              <a:rPr lang="ru-RU" sz="2200" i="1" dirty="0">
                <a:solidFill>
                  <a:srgbClr val="0070C0"/>
                </a:solidFill>
              </a:rPr>
              <a:t> на </a:t>
            </a:r>
            <a:r>
              <a:rPr lang="ru-RU" sz="2200" i="1" dirty="0" err="1">
                <a:solidFill>
                  <a:srgbClr val="0070C0"/>
                </a:solidFill>
              </a:rPr>
              <a:t>об'єм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вантажу</a:t>
            </a:r>
            <a:r>
              <a:rPr lang="ru-RU" sz="2200" i="1" dirty="0">
                <a:solidFill>
                  <a:srgbClr val="0070C0"/>
                </a:solidFill>
              </a:rPr>
              <a:t>. Разом з </a:t>
            </a:r>
            <a:r>
              <a:rPr lang="ru-RU" sz="2200" i="1" dirty="0" err="1">
                <a:solidFill>
                  <a:srgbClr val="0070C0"/>
                </a:solidFill>
              </a:rPr>
              <a:t>авіанакладною</a:t>
            </a:r>
            <a:r>
              <a:rPr lang="ru-RU" sz="2200" i="1" dirty="0">
                <a:solidFill>
                  <a:srgbClr val="0070C0"/>
                </a:solidFill>
              </a:rPr>
              <a:t> з товаром </a:t>
            </a:r>
            <a:r>
              <a:rPr lang="ru-RU" sz="2200" i="1" dirty="0" err="1">
                <a:solidFill>
                  <a:srgbClr val="0070C0"/>
                </a:solidFill>
              </a:rPr>
              <a:t>сліду­ють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необхідні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товаророзпорядчі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документи</a:t>
            </a:r>
            <a:r>
              <a:rPr lang="ru-RU" sz="2200" i="1" dirty="0" smtClean="0">
                <a:solidFill>
                  <a:srgbClr val="0070C0"/>
                </a:solidFill>
              </a:rPr>
              <a:t>.</a:t>
            </a:r>
          </a:p>
          <a:p>
            <a:endParaRPr lang="ru-RU" sz="2200" i="1" dirty="0">
              <a:solidFill>
                <a:srgbClr val="0070C0"/>
              </a:solidFill>
            </a:endParaRPr>
          </a:p>
          <a:p>
            <a:r>
              <a:rPr lang="ru-RU" sz="2200" i="1" dirty="0" err="1" smtClean="0">
                <a:solidFill>
                  <a:srgbClr val="0070C0"/>
                </a:solidFill>
              </a:rPr>
              <a:t>Авіаперевезення</a:t>
            </a:r>
            <a:r>
              <a:rPr lang="ru-RU" sz="2200" i="1" dirty="0" smtClean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характеризуються</a:t>
            </a:r>
            <a:r>
              <a:rPr lang="ru-RU" sz="2200" i="1" dirty="0">
                <a:solidFill>
                  <a:srgbClr val="0070C0"/>
                </a:solidFill>
              </a:rPr>
              <a:t> такими рисами: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i="1" dirty="0" smtClean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забезпечення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високої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швидкості</a:t>
            </a:r>
            <a:r>
              <a:rPr lang="ru-RU" sz="2200" i="1" dirty="0">
                <a:solidFill>
                  <a:srgbClr val="0070C0"/>
                </a:solidFill>
              </a:rPr>
              <a:t> доставки та </a:t>
            </a:r>
            <a:r>
              <a:rPr lang="ru-RU" sz="2200" i="1" dirty="0" err="1">
                <a:solidFill>
                  <a:srgbClr val="0070C0"/>
                </a:solidFill>
              </a:rPr>
              <a:t>збереження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вантажу</a:t>
            </a:r>
            <a:r>
              <a:rPr lang="ru-RU" sz="2200" i="1" dirty="0">
                <a:solidFill>
                  <a:srgbClr val="0070C0"/>
                </a:solidFill>
              </a:rPr>
              <a:t> в </a:t>
            </a:r>
            <a:r>
              <a:rPr lang="ru-RU" sz="2200" i="1" dirty="0" err="1">
                <a:solidFill>
                  <a:srgbClr val="0070C0"/>
                </a:solidFill>
              </a:rPr>
              <a:t>дорозі</a:t>
            </a:r>
            <a:r>
              <a:rPr lang="ru-RU" sz="2200" i="1" dirty="0">
                <a:solidFill>
                  <a:srgbClr val="0070C0"/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i="1" dirty="0" err="1" smtClean="0">
                <a:solidFill>
                  <a:srgbClr val="0070C0"/>
                </a:solidFill>
              </a:rPr>
              <a:t>скорочення</a:t>
            </a:r>
            <a:r>
              <a:rPr lang="ru-RU" sz="2200" i="1" dirty="0" smtClean="0">
                <a:solidFill>
                  <a:srgbClr val="0070C0"/>
                </a:solidFill>
              </a:rPr>
              <a:t> </a:t>
            </a:r>
            <a:r>
              <a:rPr lang="ru-RU" sz="2200" i="1" dirty="0">
                <a:solidFill>
                  <a:srgbClr val="0070C0"/>
                </a:solidFill>
              </a:rPr>
              <a:t>шляху;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i="1" dirty="0" err="1" smtClean="0">
                <a:solidFill>
                  <a:srgbClr val="0070C0"/>
                </a:solidFill>
              </a:rPr>
              <a:t>можливість</a:t>
            </a:r>
            <a:r>
              <a:rPr lang="ru-RU" sz="2200" i="1" dirty="0" smtClean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вантажу</a:t>
            </a:r>
            <a:r>
              <a:rPr lang="ru-RU" sz="2200" i="1" dirty="0">
                <a:solidFill>
                  <a:srgbClr val="0070C0"/>
                </a:solidFill>
              </a:rPr>
              <a:t> у </a:t>
            </a:r>
            <a:r>
              <a:rPr lang="ru-RU" sz="2200" i="1" dirty="0" err="1">
                <a:solidFill>
                  <a:srgbClr val="0070C0"/>
                </a:solidFill>
              </a:rPr>
              <a:t>важкодоступні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райони</a:t>
            </a:r>
            <a:r>
              <a:rPr lang="ru-RU" sz="2200" i="1" dirty="0">
                <a:solidFill>
                  <a:srgbClr val="0070C0"/>
                </a:solidFill>
              </a:rPr>
              <a:t>.</a:t>
            </a:r>
          </a:p>
          <a:p>
            <a:endParaRPr lang="ru-RU" sz="2200" i="1" dirty="0">
              <a:solidFill>
                <a:srgbClr val="0070C0"/>
              </a:solidFill>
            </a:endParaRPr>
          </a:p>
          <a:p>
            <a:r>
              <a:rPr lang="ru-RU" sz="2200" i="1" dirty="0" err="1">
                <a:solidFill>
                  <a:srgbClr val="0070C0"/>
                </a:solidFill>
              </a:rPr>
              <a:t>Однак</a:t>
            </a:r>
            <a:r>
              <a:rPr lang="ru-RU" sz="2200" i="1" dirty="0">
                <a:solidFill>
                  <a:srgbClr val="0070C0"/>
                </a:solidFill>
              </a:rPr>
              <a:t>, </a:t>
            </a:r>
            <a:r>
              <a:rPr lang="ru-RU" sz="2200" i="1" dirty="0" err="1">
                <a:solidFill>
                  <a:srgbClr val="0070C0"/>
                </a:solidFill>
              </a:rPr>
              <a:t>існують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такі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недоліки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цього</a:t>
            </a:r>
            <a:r>
              <a:rPr lang="ru-RU" sz="2200" i="1" dirty="0">
                <a:solidFill>
                  <a:srgbClr val="0070C0"/>
                </a:solidFill>
              </a:rPr>
              <a:t> виду транспорту, як </a:t>
            </a:r>
            <a:r>
              <a:rPr lang="ru-RU" sz="2200" i="1" dirty="0" err="1">
                <a:solidFill>
                  <a:srgbClr val="0070C0"/>
                </a:solidFill>
              </a:rPr>
              <a:t>високі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витрати</a:t>
            </a:r>
            <a:r>
              <a:rPr lang="ru-RU" sz="2200" i="1" dirty="0">
                <a:solidFill>
                  <a:srgbClr val="0070C0"/>
                </a:solidFill>
              </a:rPr>
              <a:t> на доставку, а </a:t>
            </a:r>
            <a:r>
              <a:rPr lang="ru-RU" sz="2200" i="1" dirty="0" err="1">
                <a:solidFill>
                  <a:srgbClr val="0070C0"/>
                </a:solidFill>
              </a:rPr>
              <a:t>також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необхідність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узгодження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маршрутів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міжнародних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перевезень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авіакомпаніями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різних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країн</a:t>
            </a:r>
            <a:r>
              <a:rPr lang="ru-RU" sz="22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330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126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37" y="116632"/>
            <a:ext cx="9022463" cy="1752600"/>
          </a:xfrm>
        </p:spPr>
        <p:txBody>
          <a:bodyPr>
            <a:noAutofit/>
          </a:bodyPr>
          <a:lstStyle/>
          <a:p>
            <a:r>
              <a:rPr lang="ru-RU" b="1" i="1" dirty="0" err="1">
                <a:solidFill>
                  <a:srgbClr val="0070C0"/>
                </a:solidFill>
              </a:rPr>
              <a:t>Висновки</a:t>
            </a:r>
            <a:endParaRPr lang="ru-RU" b="1" i="1" dirty="0">
              <a:solidFill>
                <a:srgbClr val="0070C0"/>
              </a:solidFill>
            </a:endParaRPr>
          </a:p>
          <a:p>
            <a:r>
              <a:rPr lang="ru-RU" sz="1950" i="1" dirty="0" smtClean="0">
                <a:solidFill>
                  <a:srgbClr val="0070C0"/>
                </a:solidFill>
              </a:rPr>
              <a:t>Транспорт </a:t>
            </a:r>
            <a:r>
              <a:rPr lang="ru-RU" sz="1950" i="1" dirty="0">
                <a:solidFill>
                  <a:srgbClr val="0070C0"/>
                </a:solidFill>
              </a:rPr>
              <a:t>є основною </a:t>
            </a:r>
            <a:r>
              <a:rPr lang="ru-RU" sz="1950" i="1" dirty="0" err="1">
                <a:solidFill>
                  <a:srgbClr val="0070C0"/>
                </a:solidFill>
              </a:rPr>
              <a:t>зв'язуючою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ланкою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між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продавцем</a:t>
            </a:r>
            <a:r>
              <a:rPr lang="ru-RU" sz="1950" i="1" dirty="0">
                <a:solidFill>
                  <a:srgbClr val="0070C0"/>
                </a:solidFill>
              </a:rPr>
              <a:t> і </a:t>
            </a:r>
            <a:r>
              <a:rPr lang="ru-RU" sz="1950" i="1" dirty="0" err="1">
                <a:solidFill>
                  <a:srgbClr val="0070C0"/>
                </a:solidFill>
              </a:rPr>
              <a:t>поку­пцем</a:t>
            </a:r>
            <a:r>
              <a:rPr lang="ru-RU" sz="1950" i="1" dirty="0">
                <a:solidFill>
                  <a:srgbClr val="0070C0"/>
                </a:solidFill>
              </a:rPr>
              <a:t>. </a:t>
            </a:r>
            <a:r>
              <a:rPr lang="ru-RU" sz="1950" i="1" dirty="0" err="1">
                <a:solidFill>
                  <a:srgbClr val="0070C0"/>
                </a:solidFill>
              </a:rPr>
              <a:t>Він</a:t>
            </a:r>
            <a:r>
              <a:rPr lang="ru-RU" sz="1950" i="1" dirty="0">
                <a:solidFill>
                  <a:srgbClr val="0070C0"/>
                </a:solidFill>
              </a:rPr>
              <a:t> повинен </a:t>
            </a:r>
            <a:r>
              <a:rPr lang="ru-RU" sz="1950" i="1" dirty="0" err="1">
                <a:solidFill>
                  <a:srgbClr val="0070C0"/>
                </a:solidFill>
              </a:rPr>
              <a:t>своєчасно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доставити</a:t>
            </a:r>
            <a:r>
              <a:rPr lang="ru-RU" sz="1950" i="1" dirty="0">
                <a:solidFill>
                  <a:srgbClr val="0070C0"/>
                </a:solidFill>
              </a:rPr>
              <a:t> товар за </a:t>
            </a:r>
            <a:r>
              <a:rPr lang="ru-RU" sz="1950" i="1" dirty="0" err="1">
                <a:solidFill>
                  <a:srgbClr val="0070C0"/>
                </a:solidFill>
              </a:rPr>
              <a:t>призначенням</a:t>
            </a:r>
            <a:r>
              <a:rPr lang="ru-RU" sz="195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950" i="1" dirty="0" err="1" smtClean="0">
                <a:solidFill>
                  <a:srgbClr val="0070C0"/>
                </a:solidFill>
              </a:rPr>
              <a:t>Існують</a:t>
            </a:r>
            <a:r>
              <a:rPr lang="ru-RU" sz="1950" i="1" dirty="0" smtClean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різноманітні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способи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транспортування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вантажів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між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 smtClean="0">
                <a:solidFill>
                  <a:srgbClr val="0070C0"/>
                </a:solidFill>
              </a:rPr>
              <a:t>країнами</a:t>
            </a:r>
            <a:r>
              <a:rPr lang="ru-RU" sz="1950" i="1" dirty="0" smtClean="0">
                <a:solidFill>
                  <a:srgbClr val="0070C0"/>
                </a:solidFill>
              </a:rPr>
              <a:t> та </a:t>
            </a:r>
            <a:r>
              <a:rPr lang="ru-RU" sz="1950" i="1" dirty="0" err="1" smtClean="0">
                <a:solidFill>
                  <a:srgbClr val="0070C0"/>
                </a:solidFill>
              </a:rPr>
              <a:t>містами</a:t>
            </a:r>
            <a:r>
              <a:rPr lang="ru-RU" sz="1950" i="1" dirty="0" smtClean="0">
                <a:solidFill>
                  <a:srgbClr val="0070C0"/>
                </a:solidFill>
              </a:rPr>
              <a:t>. </a:t>
            </a:r>
            <a:r>
              <a:rPr lang="ru-RU" sz="1950" i="1" dirty="0" err="1">
                <a:solidFill>
                  <a:srgbClr val="0070C0"/>
                </a:solidFill>
              </a:rPr>
              <a:t>Плануючи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відправлення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вантажів</a:t>
            </a:r>
            <a:r>
              <a:rPr lang="ru-RU" sz="1950" i="1" dirty="0">
                <a:solidFill>
                  <a:srgbClr val="0070C0"/>
                </a:solidFill>
              </a:rPr>
              <a:t> і </a:t>
            </a:r>
            <a:r>
              <a:rPr lang="ru-RU" sz="1950" i="1" dirty="0" err="1">
                <a:solidFill>
                  <a:srgbClr val="0070C0"/>
                </a:solidFill>
              </a:rPr>
              <a:t>вибір</a:t>
            </a:r>
            <a:r>
              <a:rPr lang="ru-RU" sz="1950" i="1" dirty="0">
                <a:solidFill>
                  <a:srgbClr val="0070C0"/>
                </a:solidFill>
              </a:rPr>
              <a:t> виду транспорту, </a:t>
            </a:r>
            <a:r>
              <a:rPr lang="ru-RU" sz="1950" i="1" dirty="0" err="1">
                <a:solidFill>
                  <a:srgbClr val="0070C0"/>
                </a:solidFill>
              </a:rPr>
              <a:t>необхідно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враховувати</a:t>
            </a:r>
            <a:r>
              <a:rPr lang="ru-RU" sz="1950" i="1" dirty="0">
                <a:solidFill>
                  <a:srgbClr val="0070C0"/>
                </a:solidFill>
              </a:rPr>
              <a:t> низку </a:t>
            </a:r>
            <a:r>
              <a:rPr lang="ru-RU" sz="1950" i="1" dirty="0" err="1">
                <a:solidFill>
                  <a:srgbClr val="0070C0"/>
                </a:solidFill>
              </a:rPr>
              <a:t>обставин</a:t>
            </a:r>
            <a:r>
              <a:rPr lang="ru-RU" sz="1950" i="1" dirty="0">
                <a:solidFill>
                  <a:srgbClr val="0070C0"/>
                </a:solidFill>
              </a:rPr>
              <a:t>. В першу </a:t>
            </a:r>
            <a:r>
              <a:rPr lang="ru-RU" sz="1950" i="1" dirty="0" err="1">
                <a:solidFill>
                  <a:srgbClr val="0070C0"/>
                </a:solidFill>
              </a:rPr>
              <a:t>чергу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слід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звертати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увагу</a:t>
            </a:r>
            <a:r>
              <a:rPr lang="ru-RU" sz="1950" i="1" dirty="0">
                <a:solidFill>
                  <a:srgbClr val="0070C0"/>
                </a:solidFill>
              </a:rPr>
              <a:t> на вид </a:t>
            </a:r>
            <a:r>
              <a:rPr lang="ru-RU" sz="1950" i="1" dirty="0" err="1">
                <a:solidFill>
                  <a:srgbClr val="0070C0"/>
                </a:solidFill>
              </a:rPr>
              <a:t>вантажу</a:t>
            </a:r>
            <a:r>
              <a:rPr lang="ru-RU" sz="1950" i="1" dirty="0">
                <a:solidFill>
                  <a:srgbClr val="0070C0"/>
                </a:solidFill>
              </a:rPr>
              <a:t>, </a:t>
            </a:r>
            <a:r>
              <a:rPr lang="ru-RU" sz="1950" i="1" dirty="0" err="1">
                <a:solidFill>
                  <a:srgbClr val="0070C0"/>
                </a:solidFill>
              </a:rPr>
              <a:t>його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габарити</a:t>
            </a:r>
            <a:r>
              <a:rPr lang="ru-RU" sz="1950" i="1" dirty="0">
                <a:solidFill>
                  <a:srgbClr val="0070C0"/>
                </a:solidFill>
              </a:rPr>
              <a:t>, </a:t>
            </a:r>
            <a:r>
              <a:rPr lang="ru-RU" sz="1950" i="1" dirty="0" err="1">
                <a:solidFill>
                  <a:srgbClr val="0070C0"/>
                </a:solidFill>
              </a:rPr>
              <a:t>можливостей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збереження</a:t>
            </a:r>
            <a:r>
              <a:rPr lang="ru-RU" sz="1950" i="1" dirty="0">
                <a:solidFill>
                  <a:srgbClr val="0070C0"/>
                </a:solidFill>
              </a:rPr>
              <a:t>, </a:t>
            </a:r>
            <a:r>
              <a:rPr lang="ru-RU" sz="1950" i="1" dirty="0" err="1">
                <a:solidFill>
                  <a:srgbClr val="0070C0"/>
                </a:solidFill>
              </a:rPr>
              <a:t>від­стані</a:t>
            </a:r>
            <a:r>
              <a:rPr lang="ru-RU" sz="1950" i="1" dirty="0">
                <a:solidFill>
                  <a:srgbClr val="0070C0"/>
                </a:solidFill>
              </a:rPr>
              <a:t> та </a:t>
            </a:r>
            <a:r>
              <a:rPr lang="ru-RU" sz="1950" i="1" dirty="0" err="1">
                <a:solidFill>
                  <a:srgbClr val="0070C0"/>
                </a:solidFill>
              </a:rPr>
              <a:t>термінів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smtClean="0">
                <a:solidFill>
                  <a:srgbClr val="0070C0"/>
                </a:solidFill>
              </a:rPr>
              <a:t>доставки. </a:t>
            </a:r>
            <a:r>
              <a:rPr lang="ru-RU" sz="1950" i="1" dirty="0" err="1" smtClean="0">
                <a:solidFill>
                  <a:srgbClr val="0070C0"/>
                </a:solidFill>
              </a:rPr>
              <a:t>Важливими</a:t>
            </a:r>
            <a:r>
              <a:rPr lang="ru-RU" sz="1950" i="1" dirty="0" smtClean="0">
                <a:solidFill>
                  <a:srgbClr val="0070C0"/>
                </a:solidFill>
              </a:rPr>
              <a:t> </a:t>
            </a:r>
            <a:r>
              <a:rPr lang="ru-RU" sz="1950" i="1" dirty="0">
                <a:solidFill>
                  <a:srgbClr val="0070C0"/>
                </a:solidFill>
              </a:rPr>
              <a:t>факторами поставки є </a:t>
            </a:r>
            <a:r>
              <a:rPr lang="ru-RU" sz="1950" i="1" dirty="0" err="1">
                <a:solidFill>
                  <a:srgbClr val="0070C0"/>
                </a:solidFill>
              </a:rPr>
              <a:t>базисні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умови</a:t>
            </a:r>
            <a:r>
              <a:rPr lang="ru-RU" sz="1950" i="1" dirty="0">
                <a:solidFill>
                  <a:srgbClr val="0070C0"/>
                </a:solidFill>
              </a:rPr>
              <a:t>. Вони </a:t>
            </a:r>
            <a:r>
              <a:rPr lang="ru-RU" sz="1950" i="1" dirty="0" err="1">
                <a:solidFill>
                  <a:srgbClr val="0070C0"/>
                </a:solidFill>
              </a:rPr>
              <a:t>включають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умови</a:t>
            </a:r>
            <a:r>
              <a:rPr lang="ru-RU" sz="1950" i="1" dirty="0">
                <a:solidFill>
                  <a:srgbClr val="0070C0"/>
                </a:solidFill>
              </a:rPr>
              <a:t> поставки, </a:t>
            </a:r>
            <a:r>
              <a:rPr lang="ru-RU" sz="1950" i="1" dirty="0" err="1">
                <a:solidFill>
                  <a:srgbClr val="0070C0"/>
                </a:solidFill>
              </a:rPr>
              <a:t>місце</a:t>
            </a:r>
            <a:r>
              <a:rPr lang="ru-RU" sz="1950" i="1" dirty="0">
                <a:solidFill>
                  <a:srgbClr val="0070C0"/>
                </a:solidFill>
              </a:rPr>
              <a:t> та </a:t>
            </a:r>
            <a:r>
              <a:rPr lang="ru-RU" sz="1950" i="1" dirty="0" err="1">
                <a:solidFill>
                  <a:srgbClr val="0070C0"/>
                </a:solidFill>
              </a:rPr>
              <a:t>обов'язки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продавця</a:t>
            </a:r>
            <a:r>
              <a:rPr lang="ru-RU" sz="1950" i="1" dirty="0">
                <a:solidFill>
                  <a:srgbClr val="0070C0"/>
                </a:solidFill>
              </a:rPr>
              <a:t> і </a:t>
            </a:r>
            <a:r>
              <a:rPr lang="ru-RU" sz="1950" i="1" dirty="0" err="1">
                <a:solidFill>
                  <a:srgbClr val="0070C0"/>
                </a:solidFill>
              </a:rPr>
              <a:t>покупця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стосовно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 smtClean="0">
                <a:solidFill>
                  <a:srgbClr val="0070C0"/>
                </a:solidFill>
              </a:rPr>
              <a:t>них.У</a:t>
            </a:r>
            <a:r>
              <a:rPr lang="ru-RU" sz="1950" i="1" dirty="0" smtClean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залежності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від</a:t>
            </a:r>
            <a:r>
              <a:rPr lang="ru-RU" sz="1950" i="1" dirty="0">
                <a:solidFill>
                  <a:srgbClr val="0070C0"/>
                </a:solidFill>
              </a:rPr>
              <a:t> виду транспорту </a:t>
            </a:r>
            <a:r>
              <a:rPr lang="ru-RU" sz="1950" i="1" dirty="0" err="1">
                <a:solidFill>
                  <a:srgbClr val="0070C0"/>
                </a:solidFill>
              </a:rPr>
              <a:t>визначаються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базові</a:t>
            </a:r>
            <a:r>
              <a:rPr lang="ru-RU" sz="1950" i="1" dirty="0">
                <a:solidFill>
                  <a:srgbClr val="0070C0"/>
                </a:solidFill>
              </a:rPr>
              <a:t> та </a:t>
            </a:r>
            <a:r>
              <a:rPr lang="ru-RU" sz="1950" i="1" dirty="0" err="1">
                <a:solidFill>
                  <a:srgbClr val="0070C0"/>
                </a:solidFill>
              </a:rPr>
              <a:t>допомі­жні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документи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транспортування</a:t>
            </a:r>
            <a:r>
              <a:rPr lang="ru-RU" sz="1950" i="1" dirty="0">
                <a:solidFill>
                  <a:srgbClr val="0070C0"/>
                </a:solidFill>
              </a:rPr>
              <a:t>, </a:t>
            </a:r>
            <a:r>
              <a:rPr lang="ru-RU" sz="1950" i="1" dirty="0" err="1">
                <a:solidFill>
                  <a:srgbClr val="0070C0"/>
                </a:solidFill>
              </a:rPr>
              <a:t>умови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експедитування</a:t>
            </a:r>
            <a:r>
              <a:rPr lang="ru-RU" sz="1950" i="1" dirty="0">
                <a:solidFill>
                  <a:srgbClr val="0070C0"/>
                </a:solidFill>
              </a:rPr>
              <a:t> та оплати.</a:t>
            </a:r>
          </a:p>
          <a:p>
            <a:r>
              <a:rPr lang="ru-RU" sz="1950" i="1" dirty="0" smtClean="0">
                <a:solidFill>
                  <a:srgbClr val="0070C0"/>
                </a:solidFill>
              </a:rPr>
              <a:t>У </a:t>
            </a:r>
            <a:r>
              <a:rPr lang="ru-RU" sz="1950" i="1" dirty="0">
                <a:solidFill>
                  <a:srgbClr val="0070C0"/>
                </a:solidFill>
              </a:rPr>
              <a:t>кожного виду </a:t>
            </a:r>
            <a:r>
              <a:rPr lang="ru-RU" sz="1950" i="1" dirty="0" err="1">
                <a:solidFill>
                  <a:srgbClr val="0070C0"/>
                </a:solidFill>
              </a:rPr>
              <a:t>транспортування</a:t>
            </a:r>
            <a:r>
              <a:rPr lang="ru-RU" sz="1950" i="1" dirty="0">
                <a:solidFill>
                  <a:srgbClr val="0070C0"/>
                </a:solidFill>
              </a:rPr>
              <a:t> є </a:t>
            </a:r>
            <a:r>
              <a:rPr lang="ru-RU" sz="1950" i="1" dirty="0" err="1">
                <a:solidFill>
                  <a:srgbClr val="0070C0"/>
                </a:solidFill>
              </a:rPr>
              <a:t>свої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переваги</a:t>
            </a:r>
            <a:r>
              <a:rPr lang="ru-RU" sz="1950" i="1" dirty="0">
                <a:solidFill>
                  <a:srgbClr val="0070C0"/>
                </a:solidFill>
              </a:rPr>
              <a:t> та </a:t>
            </a:r>
            <a:r>
              <a:rPr lang="ru-RU" sz="1950" i="1" dirty="0" err="1">
                <a:solidFill>
                  <a:srgbClr val="0070C0"/>
                </a:solidFill>
              </a:rPr>
              <a:t>недоліки</a:t>
            </a:r>
            <a:r>
              <a:rPr lang="ru-RU" sz="195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950" i="1" dirty="0" smtClean="0">
                <a:solidFill>
                  <a:srgbClr val="0070C0"/>
                </a:solidFill>
              </a:rPr>
              <a:t>До </a:t>
            </a:r>
            <a:r>
              <a:rPr lang="ru-RU" sz="1950" i="1" dirty="0" err="1">
                <a:solidFill>
                  <a:srgbClr val="0070C0"/>
                </a:solidFill>
              </a:rPr>
              <a:t>особливостей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перевезень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морським</a:t>
            </a:r>
            <a:r>
              <a:rPr lang="ru-RU" sz="1950" i="1" dirty="0">
                <a:solidFill>
                  <a:srgbClr val="0070C0"/>
                </a:solidFill>
              </a:rPr>
              <a:t> транспортом належать: </a:t>
            </a:r>
            <a:r>
              <a:rPr lang="ru-RU" sz="1950" i="1" dirty="0" err="1">
                <a:solidFill>
                  <a:srgbClr val="0070C0"/>
                </a:solidFill>
              </a:rPr>
              <a:t>відносно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низька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собівартість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перевезень</a:t>
            </a:r>
            <a:r>
              <a:rPr lang="ru-RU" sz="1950" i="1" dirty="0">
                <a:solidFill>
                  <a:srgbClr val="0070C0"/>
                </a:solidFill>
              </a:rPr>
              <a:t>; </a:t>
            </a:r>
            <a:r>
              <a:rPr lang="ru-RU" sz="1950" i="1" dirty="0" err="1">
                <a:solidFill>
                  <a:srgbClr val="0070C0"/>
                </a:solidFill>
              </a:rPr>
              <a:t>мобільність</a:t>
            </a:r>
            <a:r>
              <a:rPr lang="ru-RU" sz="1950" i="1" dirty="0">
                <a:solidFill>
                  <a:srgbClr val="0070C0"/>
                </a:solidFill>
              </a:rPr>
              <a:t>; велика </a:t>
            </a:r>
            <a:r>
              <a:rPr lang="ru-RU" sz="1950" i="1" dirty="0" err="1">
                <a:solidFill>
                  <a:srgbClr val="0070C0"/>
                </a:solidFill>
              </a:rPr>
              <a:t>вантажопідйомність</a:t>
            </a:r>
            <a:r>
              <a:rPr lang="ru-RU" sz="1950" i="1" dirty="0">
                <a:solidFill>
                  <a:srgbClr val="0070C0"/>
                </a:solidFill>
              </a:rPr>
              <a:t>; </a:t>
            </a:r>
            <a:r>
              <a:rPr lang="ru-RU" sz="1950" i="1" dirty="0" err="1">
                <a:solidFill>
                  <a:srgbClr val="0070C0"/>
                </a:solidFill>
              </a:rPr>
              <a:t>незначні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витрати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палива</a:t>
            </a:r>
            <a:r>
              <a:rPr lang="ru-RU" sz="1950" i="1" dirty="0">
                <a:solidFill>
                  <a:srgbClr val="0070C0"/>
                </a:solidFill>
              </a:rPr>
              <a:t>; </a:t>
            </a:r>
            <a:r>
              <a:rPr lang="ru-RU" sz="1950" i="1" dirty="0" err="1">
                <a:solidFill>
                  <a:srgbClr val="0070C0"/>
                </a:solidFill>
              </a:rPr>
              <a:t>відсутність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габаритних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обмежень</a:t>
            </a:r>
            <a:r>
              <a:rPr lang="ru-RU" sz="1950" i="1" dirty="0">
                <a:solidFill>
                  <a:srgbClr val="0070C0"/>
                </a:solidFill>
              </a:rPr>
              <a:t>; </a:t>
            </a:r>
            <a:r>
              <a:rPr lang="ru-RU" sz="1950" i="1" dirty="0" err="1">
                <a:solidFill>
                  <a:srgbClr val="0070C0"/>
                </a:solidFill>
              </a:rPr>
              <a:t>висока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продуктивність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праці</a:t>
            </a:r>
            <a:r>
              <a:rPr lang="ru-RU" sz="195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950" i="1" dirty="0" smtClean="0">
                <a:solidFill>
                  <a:srgbClr val="0070C0"/>
                </a:solidFill>
              </a:rPr>
              <a:t>До </a:t>
            </a:r>
            <a:r>
              <a:rPr lang="ru-RU" sz="1950" i="1" dirty="0" err="1">
                <a:solidFill>
                  <a:srgbClr val="0070C0"/>
                </a:solidFill>
              </a:rPr>
              <a:t>переваг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залізничного</a:t>
            </a:r>
            <a:r>
              <a:rPr lang="ru-RU" sz="1950" i="1" dirty="0">
                <a:solidFill>
                  <a:srgbClr val="0070C0"/>
                </a:solidFill>
              </a:rPr>
              <a:t> транспорту належать: </a:t>
            </a:r>
            <a:r>
              <a:rPr lang="ru-RU" sz="1950" i="1" dirty="0" err="1">
                <a:solidFill>
                  <a:srgbClr val="0070C0"/>
                </a:solidFill>
              </a:rPr>
              <a:t>висока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ефективність</a:t>
            </a:r>
            <a:r>
              <a:rPr lang="ru-RU" sz="1950" i="1" dirty="0">
                <a:solidFill>
                  <a:srgbClr val="0070C0"/>
                </a:solidFill>
              </a:rPr>
              <a:t> при </a:t>
            </a:r>
            <a:r>
              <a:rPr lang="ru-RU" sz="1950" i="1" dirty="0" err="1">
                <a:solidFill>
                  <a:srgbClr val="0070C0"/>
                </a:solidFill>
              </a:rPr>
              <a:t>перевезеннях</a:t>
            </a:r>
            <a:r>
              <a:rPr lang="ru-RU" sz="1950" i="1" dirty="0">
                <a:solidFill>
                  <a:srgbClr val="0070C0"/>
                </a:solidFill>
              </a:rPr>
              <a:t> на </a:t>
            </a:r>
            <a:r>
              <a:rPr lang="ru-RU" sz="1950" i="1" dirty="0" err="1">
                <a:solidFill>
                  <a:srgbClr val="0070C0"/>
                </a:solidFill>
              </a:rPr>
              <a:t>відстань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більше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ніж</a:t>
            </a:r>
            <a:r>
              <a:rPr lang="ru-RU" sz="1950" i="1" dirty="0">
                <a:solidFill>
                  <a:srgbClr val="0070C0"/>
                </a:solidFill>
              </a:rPr>
              <a:t> 200 км; </a:t>
            </a:r>
            <a:r>
              <a:rPr lang="ru-RU" sz="1950" i="1" dirty="0" err="1">
                <a:solidFill>
                  <a:srgbClr val="0070C0"/>
                </a:solidFill>
              </a:rPr>
              <a:t>відносна</a:t>
            </a:r>
            <a:r>
              <a:rPr lang="ru-RU" sz="1950" i="1" dirty="0">
                <a:solidFill>
                  <a:srgbClr val="0070C0"/>
                </a:solidFill>
              </a:rPr>
              <a:t> дешевизна та </a:t>
            </a:r>
            <a:r>
              <a:rPr lang="ru-RU" sz="1950" i="1" dirty="0" err="1">
                <a:solidFill>
                  <a:srgbClr val="0070C0"/>
                </a:solidFill>
              </a:rPr>
              <a:t>незначне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забруднення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навколишнього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середовища</a:t>
            </a:r>
            <a:r>
              <a:rPr lang="ru-RU" sz="1950" i="1" dirty="0">
                <a:solidFill>
                  <a:srgbClr val="0070C0"/>
                </a:solidFill>
              </a:rPr>
              <a:t>; </a:t>
            </a:r>
            <a:r>
              <a:rPr lang="ru-RU" sz="1950" i="1" dirty="0" err="1">
                <a:solidFill>
                  <a:srgbClr val="0070C0"/>
                </a:solidFill>
              </a:rPr>
              <a:t>спроможність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широкої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номенклатури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різних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вантажів</a:t>
            </a:r>
            <a:r>
              <a:rPr lang="ru-RU" sz="1950" i="1" dirty="0">
                <a:solidFill>
                  <a:srgbClr val="0070C0"/>
                </a:solidFill>
              </a:rPr>
              <a:t>; </a:t>
            </a:r>
            <a:r>
              <a:rPr lang="ru-RU" sz="1950" i="1" dirty="0" err="1">
                <a:solidFill>
                  <a:srgbClr val="0070C0"/>
                </a:solidFill>
              </a:rPr>
              <a:t>незалежність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від</a:t>
            </a:r>
            <a:r>
              <a:rPr lang="ru-RU" sz="1950" i="1" dirty="0">
                <a:solidFill>
                  <a:srgbClr val="0070C0"/>
                </a:solidFill>
              </a:rPr>
              <a:t> </a:t>
            </a:r>
            <a:r>
              <a:rPr lang="ru-RU" sz="1950" i="1" dirty="0" err="1">
                <a:solidFill>
                  <a:srgbClr val="0070C0"/>
                </a:solidFill>
              </a:rPr>
              <a:t>кліматичних</a:t>
            </a:r>
            <a:r>
              <a:rPr lang="ru-RU" sz="1950" i="1" dirty="0">
                <a:solidFill>
                  <a:srgbClr val="0070C0"/>
                </a:solidFill>
              </a:rPr>
              <a:t> умов;</a:t>
            </a:r>
          </a:p>
        </p:txBody>
      </p:sp>
    </p:spTree>
    <p:extLst>
      <p:ext uri="{BB962C8B-B14F-4D97-AF65-F5344CB8AC3E}">
        <p14:creationId xmlns:p14="http://schemas.microsoft.com/office/powerpoint/2010/main" val="1284637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352928" cy="2400672"/>
          </a:xfrm>
        </p:spPr>
        <p:txBody>
          <a:bodyPr>
            <a:noAutofit/>
          </a:bodyPr>
          <a:lstStyle/>
          <a:p>
            <a:r>
              <a:rPr lang="ru-RU" sz="2200" i="1" dirty="0" err="1">
                <a:solidFill>
                  <a:srgbClr val="0070C0"/>
                </a:solidFill>
              </a:rPr>
              <a:t>Автомобільні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характеризуються</a:t>
            </a:r>
            <a:r>
              <a:rPr lang="ru-RU" sz="2200" i="1" dirty="0">
                <a:solidFill>
                  <a:srgbClr val="0070C0"/>
                </a:solidFill>
              </a:rPr>
              <a:t> такими рисами: </a:t>
            </a:r>
            <a:r>
              <a:rPr lang="ru-RU" sz="2200" i="1" dirty="0" err="1">
                <a:solidFill>
                  <a:srgbClr val="0070C0"/>
                </a:solidFill>
              </a:rPr>
              <a:t>можливість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забезпечити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швидку</a:t>
            </a:r>
            <a:r>
              <a:rPr lang="ru-RU" sz="2200" i="1" dirty="0">
                <a:solidFill>
                  <a:srgbClr val="0070C0"/>
                </a:solidFill>
              </a:rPr>
              <a:t> та в </a:t>
            </a:r>
            <a:r>
              <a:rPr lang="ru-RU" sz="2200" i="1" dirty="0" err="1">
                <a:solidFill>
                  <a:srgbClr val="0070C0"/>
                </a:solidFill>
              </a:rPr>
              <a:t>повній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цілості</a:t>
            </a:r>
            <a:r>
              <a:rPr lang="ru-RU" sz="2200" i="1" dirty="0">
                <a:solidFill>
                  <a:srgbClr val="0070C0"/>
                </a:solidFill>
              </a:rPr>
              <a:t> доставку </a:t>
            </a:r>
            <a:r>
              <a:rPr lang="ru-RU" sz="2200" i="1" dirty="0" err="1">
                <a:solidFill>
                  <a:srgbClr val="0070C0"/>
                </a:solidFill>
              </a:rPr>
              <a:t>вантажів</a:t>
            </a:r>
            <a:r>
              <a:rPr lang="ru-RU" sz="2200" i="1" dirty="0">
                <a:solidFill>
                  <a:srgbClr val="0070C0"/>
                </a:solidFill>
              </a:rPr>
              <a:t> у </a:t>
            </a:r>
            <a:r>
              <a:rPr lang="ru-RU" sz="2200" i="1" dirty="0" err="1">
                <a:solidFill>
                  <a:srgbClr val="0070C0"/>
                </a:solidFill>
              </a:rPr>
              <a:t>пункти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призначення</a:t>
            </a:r>
            <a:r>
              <a:rPr lang="ru-RU" sz="2200" i="1" dirty="0">
                <a:solidFill>
                  <a:srgbClr val="0070C0"/>
                </a:solidFill>
              </a:rPr>
              <a:t>; доставка </a:t>
            </a:r>
            <a:r>
              <a:rPr lang="ru-RU" sz="2200" i="1" dirty="0" err="1">
                <a:solidFill>
                  <a:srgbClr val="0070C0"/>
                </a:solidFill>
              </a:rPr>
              <a:t>вантажів</a:t>
            </a:r>
            <a:r>
              <a:rPr lang="ru-RU" sz="2200" i="1" dirty="0">
                <a:solidFill>
                  <a:srgbClr val="0070C0"/>
                </a:solidFill>
              </a:rPr>
              <a:t> до </a:t>
            </a:r>
            <a:r>
              <a:rPr lang="ru-RU" sz="2200" i="1" dirty="0" err="1">
                <a:solidFill>
                  <a:srgbClr val="0070C0"/>
                </a:solidFill>
              </a:rPr>
              <a:t>отримувача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може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здійснюватися</a:t>
            </a:r>
            <a:r>
              <a:rPr lang="ru-RU" sz="2200" i="1" dirty="0">
                <a:solidFill>
                  <a:srgbClr val="0070C0"/>
                </a:solidFill>
              </a:rPr>
              <a:t> без </a:t>
            </a:r>
            <a:r>
              <a:rPr lang="ru-RU" sz="2200" i="1" dirty="0" err="1">
                <a:solidFill>
                  <a:srgbClr val="0070C0"/>
                </a:solidFill>
              </a:rPr>
              <a:t>перевантаження</a:t>
            </a:r>
            <a:r>
              <a:rPr lang="ru-RU" sz="2200" i="1" dirty="0">
                <a:solidFill>
                  <a:srgbClr val="0070C0"/>
                </a:solidFill>
              </a:rPr>
              <a:t>; велика </a:t>
            </a:r>
            <a:r>
              <a:rPr lang="ru-RU" sz="2200" i="1" dirty="0" err="1">
                <a:solidFill>
                  <a:srgbClr val="0070C0"/>
                </a:solidFill>
              </a:rPr>
              <a:t>мобільність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перевезень</a:t>
            </a:r>
            <a:r>
              <a:rPr lang="ru-RU" sz="2200" i="1" dirty="0">
                <a:solidFill>
                  <a:srgbClr val="0070C0"/>
                </a:solidFill>
              </a:rPr>
              <a:t>; </a:t>
            </a:r>
            <a:r>
              <a:rPr lang="ru-RU" sz="2200" i="1" dirty="0" err="1">
                <a:solidFill>
                  <a:srgbClr val="0070C0"/>
                </a:solidFill>
              </a:rPr>
              <a:t>висока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ефективність</a:t>
            </a:r>
            <a:r>
              <a:rPr lang="ru-RU" sz="2200" i="1" dirty="0">
                <a:solidFill>
                  <a:srgbClr val="0070C0"/>
                </a:solidFill>
              </a:rPr>
              <a:t> при </a:t>
            </a:r>
            <a:r>
              <a:rPr lang="ru-RU" sz="2200" i="1" dirty="0" err="1">
                <a:solidFill>
                  <a:srgbClr val="0070C0"/>
                </a:solidFill>
              </a:rPr>
              <a:t>перевезеннях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вантажів</a:t>
            </a:r>
            <a:r>
              <a:rPr lang="ru-RU" sz="2200" i="1" dirty="0">
                <a:solidFill>
                  <a:srgbClr val="0070C0"/>
                </a:solidFill>
              </a:rPr>
              <a:t> на </a:t>
            </a:r>
            <a:r>
              <a:rPr lang="ru-RU" sz="2200" i="1" dirty="0" err="1">
                <a:solidFill>
                  <a:srgbClr val="0070C0"/>
                </a:solidFill>
              </a:rPr>
              <a:t>невелику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відстань</a:t>
            </a:r>
            <a:r>
              <a:rPr lang="ru-RU" sz="2200" i="1" dirty="0">
                <a:solidFill>
                  <a:srgbClr val="0070C0"/>
                </a:solidFill>
              </a:rPr>
              <a:t> (до 200 км).</a:t>
            </a:r>
          </a:p>
          <a:p>
            <a:r>
              <a:rPr lang="ru-RU" sz="2200" i="1" dirty="0" err="1" smtClean="0">
                <a:solidFill>
                  <a:srgbClr val="0070C0"/>
                </a:solidFill>
              </a:rPr>
              <a:t>Водночас</a:t>
            </a:r>
            <a:r>
              <a:rPr lang="ru-RU" sz="2200" i="1" dirty="0">
                <a:solidFill>
                  <a:srgbClr val="0070C0"/>
                </a:solidFill>
              </a:rPr>
              <a:t>, </a:t>
            </a:r>
            <a:r>
              <a:rPr lang="ru-RU" sz="2200" i="1" dirty="0" err="1">
                <a:solidFill>
                  <a:srgbClr val="0070C0"/>
                </a:solidFill>
              </a:rPr>
              <a:t>слід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зважати</a:t>
            </a:r>
            <a:r>
              <a:rPr lang="ru-RU" sz="2200" i="1" dirty="0">
                <a:solidFill>
                  <a:srgbClr val="0070C0"/>
                </a:solidFill>
              </a:rPr>
              <a:t> на </a:t>
            </a:r>
            <a:r>
              <a:rPr lang="ru-RU" sz="2200" i="1" dirty="0" err="1">
                <a:solidFill>
                  <a:srgbClr val="0070C0"/>
                </a:solidFill>
              </a:rPr>
              <a:t>такі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недоліки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автомобільних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перевезень</a:t>
            </a:r>
            <a:r>
              <a:rPr lang="ru-RU" sz="2200" i="1" dirty="0">
                <a:solidFill>
                  <a:srgbClr val="0070C0"/>
                </a:solidFill>
              </a:rPr>
              <a:t> як </a:t>
            </a:r>
            <a:r>
              <a:rPr lang="ru-RU" sz="2200" i="1" dirty="0" err="1">
                <a:solidFill>
                  <a:srgbClr val="0070C0"/>
                </a:solidFill>
              </a:rPr>
              <a:t>залежність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від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дорожньої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мережі</a:t>
            </a:r>
            <a:r>
              <a:rPr lang="ru-RU" sz="2200" i="1" dirty="0">
                <a:solidFill>
                  <a:srgbClr val="0070C0"/>
                </a:solidFill>
              </a:rPr>
              <a:t>; </a:t>
            </a:r>
            <a:r>
              <a:rPr lang="ru-RU" sz="2200" i="1" dirty="0" err="1">
                <a:solidFill>
                  <a:srgbClr val="0070C0"/>
                </a:solidFill>
              </a:rPr>
              <a:t>складність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управління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вантажем</a:t>
            </a:r>
            <a:r>
              <a:rPr lang="ru-RU" sz="2200" i="1" dirty="0">
                <a:solidFill>
                  <a:srgbClr val="0070C0"/>
                </a:solidFill>
              </a:rPr>
              <a:t>, </a:t>
            </a:r>
            <a:r>
              <a:rPr lang="ru-RU" sz="2200" i="1" dirty="0" err="1">
                <a:solidFill>
                  <a:srgbClr val="0070C0"/>
                </a:solidFill>
              </a:rPr>
              <a:t>який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знаходиться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дуже</a:t>
            </a:r>
            <a:r>
              <a:rPr lang="ru-RU" sz="2200" i="1" dirty="0">
                <a:solidFill>
                  <a:srgbClr val="0070C0"/>
                </a:solidFill>
              </a:rPr>
              <a:t> далеко </a:t>
            </a:r>
            <a:r>
              <a:rPr lang="ru-RU" sz="2200" i="1" dirty="0" err="1">
                <a:solidFill>
                  <a:srgbClr val="0070C0"/>
                </a:solidFill>
              </a:rPr>
              <a:t>від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керуючого</a:t>
            </a:r>
            <a:r>
              <a:rPr lang="ru-RU" sz="22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2200" i="1" dirty="0" err="1" smtClean="0">
                <a:solidFill>
                  <a:srgbClr val="0070C0"/>
                </a:solidFill>
              </a:rPr>
              <a:t>Авіаперевезення</a:t>
            </a:r>
            <a:r>
              <a:rPr lang="ru-RU" sz="2200" i="1" dirty="0" smtClean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характеризуються</a:t>
            </a:r>
            <a:r>
              <a:rPr lang="ru-RU" sz="2200" i="1" dirty="0">
                <a:solidFill>
                  <a:srgbClr val="0070C0"/>
                </a:solidFill>
              </a:rPr>
              <a:t> такими рисами: </a:t>
            </a:r>
            <a:r>
              <a:rPr lang="ru-RU" sz="2200" i="1" dirty="0" err="1">
                <a:solidFill>
                  <a:srgbClr val="0070C0"/>
                </a:solidFill>
              </a:rPr>
              <a:t>забезпечення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високої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швидкості</a:t>
            </a:r>
            <a:r>
              <a:rPr lang="ru-RU" sz="2200" i="1" dirty="0">
                <a:solidFill>
                  <a:srgbClr val="0070C0"/>
                </a:solidFill>
              </a:rPr>
              <a:t> доставки та </a:t>
            </a:r>
            <a:r>
              <a:rPr lang="ru-RU" sz="2200" i="1" dirty="0" err="1">
                <a:solidFill>
                  <a:srgbClr val="0070C0"/>
                </a:solidFill>
              </a:rPr>
              <a:t>збереження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вантажу</a:t>
            </a:r>
            <a:r>
              <a:rPr lang="ru-RU" sz="2200" i="1" dirty="0">
                <a:solidFill>
                  <a:srgbClr val="0070C0"/>
                </a:solidFill>
              </a:rPr>
              <a:t> в </a:t>
            </a:r>
            <a:r>
              <a:rPr lang="ru-RU" sz="2200" i="1" dirty="0" err="1">
                <a:solidFill>
                  <a:srgbClr val="0070C0"/>
                </a:solidFill>
              </a:rPr>
              <a:t>дорозі</a:t>
            </a:r>
            <a:r>
              <a:rPr lang="ru-RU" sz="2200" i="1" dirty="0">
                <a:solidFill>
                  <a:srgbClr val="0070C0"/>
                </a:solidFill>
              </a:rPr>
              <a:t>; </a:t>
            </a:r>
            <a:r>
              <a:rPr lang="ru-RU" sz="2200" i="1" dirty="0" err="1">
                <a:solidFill>
                  <a:srgbClr val="0070C0"/>
                </a:solidFill>
              </a:rPr>
              <a:t>скорочення</a:t>
            </a:r>
            <a:r>
              <a:rPr lang="ru-RU" sz="2200" i="1" dirty="0">
                <a:solidFill>
                  <a:srgbClr val="0070C0"/>
                </a:solidFill>
              </a:rPr>
              <a:t> шляху; </a:t>
            </a:r>
            <a:r>
              <a:rPr lang="ru-RU" sz="2200" i="1" dirty="0" err="1">
                <a:solidFill>
                  <a:srgbClr val="0070C0"/>
                </a:solidFill>
              </a:rPr>
              <a:t>можливість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вантажу</a:t>
            </a:r>
            <a:r>
              <a:rPr lang="ru-RU" sz="2200" i="1" dirty="0">
                <a:solidFill>
                  <a:srgbClr val="0070C0"/>
                </a:solidFill>
              </a:rPr>
              <a:t> у </a:t>
            </a:r>
            <a:r>
              <a:rPr lang="ru-RU" sz="2200" i="1" dirty="0" err="1">
                <a:solidFill>
                  <a:srgbClr val="0070C0"/>
                </a:solidFill>
              </a:rPr>
              <a:t>важкодоступні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райони</a:t>
            </a:r>
            <a:r>
              <a:rPr lang="ru-RU" sz="22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2200" i="1" dirty="0" err="1" smtClean="0">
                <a:solidFill>
                  <a:srgbClr val="0070C0"/>
                </a:solidFill>
              </a:rPr>
              <a:t>Однак</a:t>
            </a:r>
            <a:r>
              <a:rPr lang="ru-RU" sz="2200" i="1" dirty="0">
                <a:solidFill>
                  <a:srgbClr val="0070C0"/>
                </a:solidFill>
              </a:rPr>
              <a:t>, </a:t>
            </a:r>
            <a:r>
              <a:rPr lang="ru-RU" sz="2200" i="1" dirty="0" err="1">
                <a:solidFill>
                  <a:srgbClr val="0070C0"/>
                </a:solidFill>
              </a:rPr>
              <a:t>існують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такі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недоліки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цього</a:t>
            </a:r>
            <a:r>
              <a:rPr lang="ru-RU" sz="2200" i="1" dirty="0">
                <a:solidFill>
                  <a:srgbClr val="0070C0"/>
                </a:solidFill>
              </a:rPr>
              <a:t> виду транспорту, як </a:t>
            </a:r>
            <a:r>
              <a:rPr lang="ru-RU" sz="2200" i="1" dirty="0" err="1">
                <a:solidFill>
                  <a:srgbClr val="0070C0"/>
                </a:solidFill>
              </a:rPr>
              <a:t>високі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витрати</a:t>
            </a:r>
            <a:r>
              <a:rPr lang="ru-RU" sz="2200" i="1" dirty="0">
                <a:solidFill>
                  <a:srgbClr val="0070C0"/>
                </a:solidFill>
              </a:rPr>
              <a:t> на доставку, а </a:t>
            </a:r>
            <a:r>
              <a:rPr lang="ru-RU" sz="2200" i="1" dirty="0" err="1">
                <a:solidFill>
                  <a:srgbClr val="0070C0"/>
                </a:solidFill>
              </a:rPr>
              <a:t>також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необхідність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узгодження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маршрутів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міжнародних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перевезень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авіакомпаніями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різних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i="1" dirty="0" err="1">
                <a:solidFill>
                  <a:srgbClr val="0070C0"/>
                </a:solidFill>
              </a:rPr>
              <a:t>країн</a:t>
            </a:r>
            <a:r>
              <a:rPr lang="ru-RU" sz="22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7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solidFill>
                  <a:srgbClr val="0070C0"/>
                </a:solidFill>
              </a:rPr>
              <a:t>Зміст</a:t>
            </a:r>
            <a:endParaRPr lang="ru-RU" sz="4000" b="1" i="1" dirty="0">
              <a:solidFill>
                <a:srgbClr val="0070C0"/>
              </a:solidFill>
            </a:endParaRPr>
          </a:p>
          <a:p>
            <a:r>
              <a:rPr lang="ru-RU" sz="2800" i="1" dirty="0" err="1" smtClean="0">
                <a:solidFill>
                  <a:srgbClr val="0070C0"/>
                </a:solidFill>
              </a:rPr>
              <a:t>Вступ</a:t>
            </a:r>
            <a:endParaRPr lang="ru-RU" sz="2800" i="1" dirty="0">
              <a:solidFill>
                <a:srgbClr val="0070C0"/>
              </a:solidFill>
            </a:endParaRPr>
          </a:p>
          <a:p>
            <a:r>
              <a:rPr lang="ru-RU" sz="2800" i="1" dirty="0">
                <a:solidFill>
                  <a:srgbClr val="0070C0"/>
                </a:solidFill>
              </a:rPr>
              <a:t>1. </a:t>
            </a:r>
            <a:r>
              <a:rPr lang="ru-RU" sz="2800" i="1" dirty="0" err="1">
                <a:solidFill>
                  <a:srgbClr val="0070C0"/>
                </a:solidFill>
              </a:rPr>
              <a:t>Фактори</a:t>
            </a:r>
            <a:r>
              <a:rPr lang="ru-RU" sz="2800" i="1" dirty="0">
                <a:solidFill>
                  <a:srgbClr val="0070C0"/>
                </a:solidFill>
              </a:rPr>
              <a:t>, </a:t>
            </a:r>
            <a:r>
              <a:rPr lang="ru-RU" sz="2800" i="1" dirty="0" err="1">
                <a:solidFill>
                  <a:srgbClr val="0070C0"/>
                </a:solidFill>
              </a:rPr>
              <a:t>що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err="1">
                <a:solidFill>
                  <a:srgbClr val="0070C0"/>
                </a:solidFill>
              </a:rPr>
              <a:t>впливають</a:t>
            </a:r>
            <a:r>
              <a:rPr lang="ru-RU" sz="2800" i="1" dirty="0">
                <a:solidFill>
                  <a:srgbClr val="0070C0"/>
                </a:solidFill>
              </a:rPr>
              <a:t> на </a:t>
            </a:r>
            <a:r>
              <a:rPr lang="ru-RU" sz="2800" i="1" dirty="0" err="1">
                <a:solidFill>
                  <a:srgbClr val="0070C0"/>
                </a:solidFill>
              </a:rPr>
              <a:t>вибір</a:t>
            </a:r>
            <a:r>
              <a:rPr lang="ru-RU" sz="2800" i="1" dirty="0">
                <a:solidFill>
                  <a:srgbClr val="0070C0"/>
                </a:solidFill>
              </a:rPr>
              <a:t> виду </a:t>
            </a:r>
            <a:r>
              <a:rPr lang="ru-RU" sz="2800" i="1" dirty="0" smtClean="0">
                <a:solidFill>
                  <a:srgbClr val="0070C0"/>
                </a:solidFill>
              </a:rPr>
              <a:t>транспорту</a:t>
            </a:r>
            <a:endParaRPr lang="ru-RU" sz="2800" i="1" dirty="0">
              <a:solidFill>
                <a:srgbClr val="0070C0"/>
              </a:solidFill>
            </a:endParaRPr>
          </a:p>
          <a:p>
            <a:r>
              <a:rPr lang="ru-RU" sz="2800" i="1" dirty="0">
                <a:solidFill>
                  <a:srgbClr val="0070C0"/>
                </a:solidFill>
              </a:rPr>
              <a:t>2. </a:t>
            </a:r>
            <a:r>
              <a:rPr lang="ru-RU" sz="2800" i="1" dirty="0" err="1">
                <a:solidFill>
                  <a:srgbClr val="0070C0"/>
                </a:solidFill>
              </a:rPr>
              <a:t>Морські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перевезення</a:t>
            </a:r>
            <a:endParaRPr lang="ru-RU" sz="2800" i="1" dirty="0">
              <a:solidFill>
                <a:srgbClr val="0070C0"/>
              </a:solidFill>
            </a:endParaRPr>
          </a:p>
          <a:p>
            <a:r>
              <a:rPr lang="ru-RU" sz="2800" i="1" dirty="0">
                <a:solidFill>
                  <a:srgbClr val="0070C0"/>
                </a:solidFill>
              </a:rPr>
              <a:t>3. </a:t>
            </a:r>
            <a:r>
              <a:rPr lang="ru-RU" sz="2800" i="1" dirty="0" err="1">
                <a:solidFill>
                  <a:srgbClr val="0070C0"/>
                </a:solidFill>
              </a:rPr>
              <a:t>Залізничні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перевезення</a:t>
            </a:r>
            <a:endParaRPr lang="ru-RU" sz="2800" i="1" dirty="0">
              <a:solidFill>
                <a:srgbClr val="0070C0"/>
              </a:solidFill>
            </a:endParaRPr>
          </a:p>
          <a:p>
            <a:r>
              <a:rPr lang="ru-RU" sz="2800" i="1" dirty="0">
                <a:solidFill>
                  <a:srgbClr val="0070C0"/>
                </a:solidFill>
              </a:rPr>
              <a:t>4. </a:t>
            </a:r>
            <a:r>
              <a:rPr lang="ru-RU" sz="2800" i="1" dirty="0" err="1">
                <a:solidFill>
                  <a:srgbClr val="0070C0"/>
                </a:solidFill>
              </a:rPr>
              <a:t>Автомобільні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перевезення</a:t>
            </a:r>
            <a:endParaRPr lang="ru-RU" sz="2800" i="1" dirty="0">
              <a:solidFill>
                <a:srgbClr val="0070C0"/>
              </a:solidFill>
            </a:endParaRPr>
          </a:p>
          <a:p>
            <a:r>
              <a:rPr lang="ru-RU" sz="2800" i="1" dirty="0">
                <a:solidFill>
                  <a:srgbClr val="0070C0"/>
                </a:solidFill>
              </a:rPr>
              <a:t>5. </a:t>
            </a:r>
            <a:r>
              <a:rPr lang="ru-RU" sz="2800" i="1" dirty="0" err="1">
                <a:solidFill>
                  <a:srgbClr val="0070C0"/>
                </a:solidFill>
              </a:rPr>
              <a:t>Повітряні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перевезення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err="1" smtClean="0">
                <a:solidFill>
                  <a:srgbClr val="0070C0"/>
                </a:solidFill>
              </a:rPr>
              <a:t>Висновки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1752600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0070C0"/>
                </a:solidFill>
              </a:rPr>
              <a:t>Вступ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ru-RU" sz="1600" i="1" dirty="0" smtClean="0">
                <a:solidFill>
                  <a:srgbClr val="0070C0"/>
                </a:solidFill>
              </a:rPr>
              <a:t>Транспорт </a:t>
            </a:r>
            <a:r>
              <a:rPr lang="ru-RU" sz="1600" i="1" dirty="0">
                <a:solidFill>
                  <a:srgbClr val="0070C0"/>
                </a:solidFill>
              </a:rPr>
              <a:t>є основною </a:t>
            </a:r>
            <a:r>
              <a:rPr lang="ru-RU" sz="1600" i="1" dirty="0" err="1">
                <a:solidFill>
                  <a:srgbClr val="0070C0"/>
                </a:solidFill>
              </a:rPr>
              <a:t>зв'язуючою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ланкою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продавцем</a:t>
            </a:r>
            <a:r>
              <a:rPr lang="ru-RU" sz="1600" i="1" dirty="0">
                <a:solidFill>
                  <a:srgbClr val="0070C0"/>
                </a:solidFill>
              </a:rPr>
              <a:t> і </a:t>
            </a:r>
            <a:r>
              <a:rPr lang="ru-RU" sz="1600" i="1" dirty="0" err="1">
                <a:solidFill>
                  <a:srgbClr val="0070C0"/>
                </a:solidFill>
              </a:rPr>
              <a:t>поку­пцем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Він</a:t>
            </a:r>
            <a:r>
              <a:rPr lang="ru-RU" sz="1600" i="1" dirty="0">
                <a:solidFill>
                  <a:srgbClr val="0070C0"/>
                </a:solidFill>
              </a:rPr>
              <a:t> повинен </a:t>
            </a:r>
            <a:r>
              <a:rPr lang="ru-RU" sz="1600" i="1" dirty="0" err="1">
                <a:solidFill>
                  <a:srgbClr val="0070C0"/>
                </a:solidFill>
              </a:rPr>
              <a:t>своєчасно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доставити</a:t>
            </a:r>
            <a:r>
              <a:rPr lang="ru-RU" sz="1600" i="1" dirty="0">
                <a:solidFill>
                  <a:srgbClr val="0070C0"/>
                </a:solidFill>
              </a:rPr>
              <a:t> товар за </a:t>
            </a:r>
            <a:r>
              <a:rPr lang="ru-RU" sz="1600" i="1" dirty="0" err="1">
                <a:solidFill>
                  <a:srgbClr val="0070C0"/>
                </a:solidFill>
              </a:rPr>
              <a:t>призначенням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Мета </a:t>
            </a:r>
            <a:r>
              <a:rPr lang="ru-RU" sz="1600" i="1" dirty="0" err="1" smtClean="0">
                <a:solidFill>
                  <a:srgbClr val="0070C0"/>
                </a:solidFill>
              </a:rPr>
              <a:t>цієї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роботи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полягає</a:t>
            </a:r>
            <a:r>
              <a:rPr lang="ru-RU" sz="1600" i="1" dirty="0">
                <a:solidFill>
                  <a:srgbClr val="0070C0"/>
                </a:solidFill>
              </a:rPr>
              <a:t> у </a:t>
            </a:r>
            <a:r>
              <a:rPr lang="ru-RU" sz="1600" i="1" dirty="0" err="1">
                <a:solidFill>
                  <a:srgbClr val="0070C0"/>
                </a:solidFill>
              </a:rPr>
              <a:t>розгляданні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транспортних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 в </a:t>
            </a:r>
            <a:r>
              <a:rPr lang="ru-RU" sz="1600" i="1" dirty="0" err="1">
                <a:solidFill>
                  <a:srgbClr val="0070C0"/>
                </a:solidFill>
              </a:rPr>
              <a:t>Україні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Існують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такі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різновиди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транспортних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: </a:t>
            </a:r>
            <a:r>
              <a:rPr lang="ru-RU" sz="1600" i="1" dirty="0" err="1">
                <a:solidFill>
                  <a:srgbClr val="0070C0"/>
                </a:solidFill>
              </a:rPr>
              <a:t>морські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які</a:t>
            </a:r>
            <a:r>
              <a:rPr lang="ru-RU" sz="1600" i="1" dirty="0">
                <a:solidFill>
                  <a:srgbClr val="0070C0"/>
                </a:solidFill>
              </a:rPr>
              <a:t> в свою </a:t>
            </a:r>
            <a:r>
              <a:rPr lang="ru-RU" sz="1600" i="1" dirty="0" err="1">
                <a:solidFill>
                  <a:srgbClr val="0070C0"/>
                </a:solidFill>
              </a:rPr>
              <a:t>чергу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поділяються</a:t>
            </a:r>
            <a:r>
              <a:rPr lang="ru-RU" sz="1600" i="1" dirty="0">
                <a:solidFill>
                  <a:srgbClr val="0070C0"/>
                </a:solidFill>
              </a:rPr>
              <a:t> на </a:t>
            </a:r>
            <a:r>
              <a:rPr lang="ru-RU" sz="1600" i="1" dirty="0" err="1">
                <a:solidFill>
                  <a:srgbClr val="0070C0"/>
                </a:solidFill>
              </a:rPr>
              <a:t>трапове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судноплавство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лінійне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судноплавство</a:t>
            </a:r>
            <a:r>
              <a:rPr lang="ru-RU" sz="1600" i="1" dirty="0">
                <a:solidFill>
                  <a:srgbClr val="0070C0"/>
                </a:solidFill>
              </a:rPr>
              <a:t>; </a:t>
            </a:r>
            <a:r>
              <a:rPr lang="ru-RU" sz="1600" i="1" dirty="0" err="1">
                <a:solidFill>
                  <a:srgbClr val="0070C0"/>
                </a:solidFill>
              </a:rPr>
              <a:t>залізничні</a:t>
            </a:r>
            <a:r>
              <a:rPr lang="ru-RU" sz="1600" i="1" dirty="0">
                <a:solidFill>
                  <a:srgbClr val="0070C0"/>
                </a:solidFill>
              </a:rPr>
              <a:t>; </a:t>
            </a:r>
            <a:r>
              <a:rPr lang="ru-RU" sz="1600" i="1" dirty="0" err="1">
                <a:solidFill>
                  <a:srgbClr val="0070C0"/>
                </a:solidFill>
              </a:rPr>
              <a:t>автомобільні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повітряні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Правове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регулювання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відносин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які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виникають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із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здійснення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має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певну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специфіку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Їх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найважливіші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умови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визначені</a:t>
            </a:r>
            <a:r>
              <a:rPr lang="ru-RU" sz="1600" i="1" dirty="0">
                <a:solidFill>
                  <a:srgbClr val="0070C0"/>
                </a:solidFill>
              </a:rPr>
              <a:t> у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угодах</a:t>
            </a:r>
            <a:r>
              <a:rPr lang="ru-RU" sz="1600" i="1" dirty="0">
                <a:solidFill>
                  <a:srgbClr val="0070C0"/>
                </a:solidFill>
              </a:rPr>
              <a:t> – </a:t>
            </a:r>
            <a:r>
              <a:rPr lang="ru-RU" sz="1600" i="1" dirty="0" err="1">
                <a:solidFill>
                  <a:srgbClr val="0070C0"/>
                </a:solidFill>
              </a:rPr>
              <a:t>транспортних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конвенціях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Серед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багатосторонніх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договорів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залежно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</a:t>
            </a:r>
            <a:r>
              <a:rPr lang="ru-RU" sz="1600" i="1" dirty="0">
                <a:solidFill>
                  <a:srgbClr val="0070C0"/>
                </a:solidFill>
              </a:rPr>
              <a:t> типу транспорту </a:t>
            </a:r>
            <a:r>
              <a:rPr lang="ru-RU" sz="1600" i="1" dirty="0" err="1">
                <a:solidFill>
                  <a:srgbClr val="0070C0"/>
                </a:solidFill>
              </a:rPr>
              <a:t>основними</a:t>
            </a:r>
            <a:r>
              <a:rPr lang="ru-RU" sz="1600" i="1" dirty="0">
                <a:solidFill>
                  <a:srgbClr val="0070C0"/>
                </a:solidFill>
              </a:rPr>
              <a:t> є </a:t>
            </a:r>
            <a:r>
              <a:rPr lang="ru-RU" sz="1600" i="1" dirty="0" err="1">
                <a:solidFill>
                  <a:srgbClr val="0070C0"/>
                </a:solidFill>
              </a:rPr>
              <a:t>такі</a:t>
            </a:r>
            <a:r>
              <a:rPr lang="ru-RU" sz="1600" i="1" dirty="0">
                <a:solidFill>
                  <a:srgbClr val="0070C0"/>
                </a:solidFill>
              </a:rPr>
              <a:t> договори: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1</a:t>
            </a:r>
            <a:r>
              <a:rPr lang="ru-RU" sz="1600" i="1" dirty="0">
                <a:solidFill>
                  <a:srgbClr val="0070C0"/>
                </a:solidFill>
              </a:rPr>
              <a:t>) </a:t>
            </a:r>
            <a:r>
              <a:rPr lang="ru-RU" sz="1600" i="1" dirty="0" err="1">
                <a:solidFill>
                  <a:srgbClr val="0070C0"/>
                </a:solidFill>
              </a:rPr>
              <a:t>щодо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залізничних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 – Угода про </a:t>
            </a:r>
            <a:r>
              <a:rPr lang="ru-RU" sz="1600" i="1" dirty="0" err="1">
                <a:solidFill>
                  <a:srgbClr val="0070C0"/>
                </a:solidFill>
              </a:rPr>
              <a:t>міжнародні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залізничні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(КОТІФ) 1980р.; Угода про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вантажне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сполучення</a:t>
            </a:r>
            <a:r>
              <a:rPr lang="ru-RU" sz="1600" i="1" dirty="0">
                <a:solidFill>
                  <a:srgbClr val="0070C0"/>
                </a:solidFill>
              </a:rPr>
              <a:t> (УМВС)1950р.; Угода про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пасажирське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сполучення</a:t>
            </a:r>
            <a:r>
              <a:rPr lang="ru-RU" sz="1600" i="1" dirty="0">
                <a:solidFill>
                  <a:srgbClr val="0070C0"/>
                </a:solidFill>
              </a:rPr>
              <a:t> (УМПС) 1950р.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2</a:t>
            </a:r>
            <a:r>
              <a:rPr lang="ru-RU" sz="1600" i="1" dirty="0">
                <a:solidFill>
                  <a:srgbClr val="0070C0"/>
                </a:solidFill>
              </a:rPr>
              <a:t>) </a:t>
            </a:r>
            <a:r>
              <a:rPr lang="ru-RU" sz="1600" i="1" dirty="0" err="1">
                <a:solidFill>
                  <a:srgbClr val="0070C0"/>
                </a:solidFill>
              </a:rPr>
              <a:t>щодо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морських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 – </a:t>
            </a:r>
            <a:r>
              <a:rPr lang="ru-RU" sz="1600" i="1" dirty="0" err="1">
                <a:solidFill>
                  <a:srgbClr val="0070C0"/>
                </a:solidFill>
              </a:rPr>
              <a:t>Конвенція</a:t>
            </a:r>
            <a:r>
              <a:rPr lang="ru-RU" sz="1600" i="1" dirty="0">
                <a:solidFill>
                  <a:srgbClr val="0070C0"/>
                </a:solidFill>
              </a:rPr>
              <a:t> про </a:t>
            </a:r>
            <a:r>
              <a:rPr lang="ru-RU" sz="1600" i="1" dirty="0" err="1">
                <a:solidFill>
                  <a:srgbClr val="0070C0"/>
                </a:solidFill>
              </a:rPr>
              <a:t>коносаментні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(Брюссель, 1924р.)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3</a:t>
            </a:r>
            <a:r>
              <a:rPr lang="ru-RU" sz="1600" i="1" dirty="0">
                <a:solidFill>
                  <a:srgbClr val="0070C0"/>
                </a:solidFill>
              </a:rPr>
              <a:t>) </a:t>
            </a:r>
            <a:r>
              <a:rPr lang="ru-RU" sz="1600" i="1" dirty="0" err="1">
                <a:solidFill>
                  <a:srgbClr val="0070C0"/>
                </a:solidFill>
              </a:rPr>
              <a:t>щодо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авіаперевезень</a:t>
            </a:r>
            <a:r>
              <a:rPr lang="ru-RU" sz="1600" i="1" dirty="0">
                <a:solidFill>
                  <a:srgbClr val="0070C0"/>
                </a:solidFill>
              </a:rPr>
              <a:t> – </a:t>
            </a:r>
            <a:r>
              <a:rPr lang="ru-RU" sz="1600" i="1" dirty="0" err="1">
                <a:solidFill>
                  <a:srgbClr val="0070C0"/>
                </a:solidFill>
              </a:rPr>
              <a:t>Варшавська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конвенція</a:t>
            </a:r>
            <a:r>
              <a:rPr lang="ru-RU" sz="1600" i="1" dirty="0">
                <a:solidFill>
                  <a:srgbClr val="0070C0"/>
                </a:solidFill>
              </a:rPr>
              <a:t> для </a:t>
            </a:r>
            <a:r>
              <a:rPr lang="ru-RU" sz="1600" i="1" dirty="0" err="1">
                <a:solidFill>
                  <a:srgbClr val="0070C0"/>
                </a:solidFill>
              </a:rPr>
              <a:t>уніфікації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деяких</a:t>
            </a:r>
            <a:r>
              <a:rPr lang="ru-RU" sz="1600" i="1" dirty="0">
                <a:solidFill>
                  <a:srgbClr val="0070C0"/>
                </a:solidFill>
              </a:rPr>
              <a:t> правил </a:t>
            </a:r>
            <a:r>
              <a:rPr lang="ru-RU" sz="1600" i="1" dirty="0" err="1">
                <a:solidFill>
                  <a:srgbClr val="0070C0"/>
                </a:solidFill>
              </a:rPr>
              <a:t>стосовно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повітряних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 1929р.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4</a:t>
            </a:r>
            <a:r>
              <a:rPr lang="ru-RU" sz="1600" i="1" dirty="0">
                <a:solidFill>
                  <a:srgbClr val="0070C0"/>
                </a:solidFill>
              </a:rPr>
              <a:t>) </a:t>
            </a:r>
            <a:r>
              <a:rPr lang="ru-RU" sz="1600" i="1" dirty="0" err="1">
                <a:solidFill>
                  <a:srgbClr val="0070C0"/>
                </a:solidFill>
              </a:rPr>
              <a:t>щодо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автомобільних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 – </a:t>
            </a:r>
            <a:r>
              <a:rPr lang="ru-RU" sz="1600" i="1" dirty="0" err="1">
                <a:solidFill>
                  <a:srgbClr val="0070C0"/>
                </a:solidFill>
              </a:rPr>
              <a:t>Конвенція</a:t>
            </a:r>
            <a:r>
              <a:rPr lang="ru-RU" sz="1600" i="1" dirty="0">
                <a:solidFill>
                  <a:srgbClr val="0070C0"/>
                </a:solidFill>
              </a:rPr>
              <a:t> про договори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міжнародного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автомобільним</a:t>
            </a:r>
            <a:r>
              <a:rPr lang="ru-RU" sz="1600" i="1" dirty="0">
                <a:solidFill>
                  <a:srgbClr val="0070C0"/>
                </a:solidFill>
              </a:rPr>
              <a:t> транспортом (Женева, 1956р.).</a:t>
            </a:r>
          </a:p>
          <a:p>
            <a:endParaRPr lang="ru-RU" sz="1600" i="1" dirty="0">
              <a:solidFill>
                <a:srgbClr val="0070C0"/>
              </a:solidFill>
            </a:endParaRPr>
          </a:p>
          <a:p>
            <a:r>
              <a:rPr lang="ru-RU" sz="1600" i="1" dirty="0" err="1">
                <a:solidFill>
                  <a:srgbClr val="0070C0"/>
                </a:solidFill>
              </a:rPr>
              <a:t>Ці</a:t>
            </a:r>
            <a:r>
              <a:rPr lang="ru-RU" sz="1600" i="1" dirty="0">
                <a:solidFill>
                  <a:srgbClr val="0070C0"/>
                </a:solidFill>
              </a:rPr>
              <a:t> договори </a:t>
            </a:r>
            <a:r>
              <a:rPr lang="ru-RU" sz="1600" i="1" dirty="0" err="1">
                <a:solidFill>
                  <a:srgbClr val="0070C0"/>
                </a:solidFill>
              </a:rPr>
              <a:t>також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розглянуті</a:t>
            </a:r>
            <a:r>
              <a:rPr lang="ru-RU" sz="1600" i="1" dirty="0">
                <a:solidFill>
                  <a:srgbClr val="0070C0"/>
                </a:solidFill>
              </a:rPr>
              <a:t> у </a:t>
            </a:r>
            <a:r>
              <a:rPr lang="ru-RU" sz="1600" i="1" dirty="0" err="1">
                <a:solidFill>
                  <a:srgbClr val="0070C0"/>
                </a:solidFill>
              </a:rPr>
              <a:t>роботі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35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712968" cy="1752600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0070C0"/>
                </a:solidFill>
              </a:rPr>
              <a:t>Фактори</a:t>
            </a:r>
            <a:r>
              <a:rPr lang="ru-RU" sz="2400" b="1" i="1" dirty="0">
                <a:solidFill>
                  <a:srgbClr val="0070C0"/>
                </a:solidFill>
              </a:rPr>
              <a:t>, </a:t>
            </a:r>
            <a:r>
              <a:rPr lang="ru-RU" sz="2400" b="1" i="1" dirty="0" err="1">
                <a:solidFill>
                  <a:srgbClr val="0070C0"/>
                </a:solidFill>
              </a:rPr>
              <a:t>що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впливають</a:t>
            </a:r>
            <a:r>
              <a:rPr lang="ru-RU" sz="2400" b="1" i="1" dirty="0">
                <a:solidFill>
                  <a:srgbClr val="0070C0"/>
                </a:solidFill>
              </a:rPr>
              <a:t> на </a:t>
            </a:r>
            <a:r>
              <a:rPr lang="ru-RU" sz="2400" b="1" i="1" dirty="0" err="1">
                <a:solidFill>
                  <a:srgbClr val="0070C0"/>
                </a:solidFill>
              </a:rPr>
              <a:t>вибір</a:t>
            </a:r>
            <a:r>
              <a:rPr lang="ru-RU" sz="2400" b="1" i="1" dirty="0">
                <a:solidFill>
                  <a:srgbClr val="0070C0"/>
                </a:solidFill>
              </a:rPr>
              <a:t> виду транспорту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1</a:t>
            </a:r>
            <a:r>
              <a:rPr lang="ru-RU" sz="1600" i="1" dirty="0">
                <a:solidFill>
                  <a:srgbClr val="0070C0"/>
                </a:solidFill>
              </a:rPr>
              <a:t>. Вид </a:t>
            </a:r>
            <a:r>
              <a:rPr lang="ru-RU" sz="1600" i="1" dirty="0" err="1">
                <a:solidFill>
                  <a:srgbClr val="0070C0"/>
                </a:solidFill>
              </a:rPr>
              <a:t>вантажу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Вантажі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що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швидко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псуються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перевозяться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авіатранспортом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Во­дночас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авіаперевезення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недопустимі</a:t>
            </a:r>
            <a:r>
              <a:rPr lang="ru-RU" sz="1600" i="1" dirty="0">
                <a:solidFill>
                  <a:srgbClr val="0070C0"/>
                </a:solidFill>
              </a:rPr>
              <a:t> для </a:t>
            </a:r>
            <a:r>
              <a:rPr lang="ru-RU" sz="1600" i="1" dirty="0" err="1">
                <a:solidFill>
                  <a:srgbClr val="0070C0"/>
                </a:solidFill>
              </a:rPr>
              <a:t>легкозаймистих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вибухонебез­печних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Основну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частину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морських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складають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масових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наливних</a:t>
            </a:r>
            <a:r>
              <a:rPr lang="ru-RU" sz="1600" i="1" dirty="0">
                <a:solidFill>
                  <a:srgbClr val="0070C0"/>
                </a:solidFill>
              </a:rPr>
              <a:t> і </a:t>
            </a:r>
            <a:r>
              <a:rPr lang="ru-RU" sz="1600" i="1" dirty="0" err="1">
                <a:solidFill>
                  <a:srgbClr val="0070C0"/>
                </a:solidFill>
              </a:rPr>
              <a:t>навалочних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: </a:t>
            </a:r>
            <a:r>
              <a:rPr lang="ru-RU" sz="1600" i="1" dirty="0" err="1">
                <a:solidFill>
                  <a:srgbClr val="0070C0"/>
                </a:solidFill>
              </a:rPr>
              <a:t>сирої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нафти</a:t>
            </a:r>
            <a:r>
              <a:rPr lang="ru-RU" sz="1600" i="1" dirty="0">
                <a:solidFill>
                  <a:srgbClr val="0070C0"/>
                </a:solidFill>
              </a:rPr>
              <a:t> і </a:t>
            </a:r>
            <a:r>
              <a:rPr lang="ru-RU" sz="1600" i="1" dirty="0" err="1">
                <a:solidFill>
                  <a:srgbClr val="0070C0"/>
                </a:solidFill>
              </a:rPr>
              <a:t>нафтопродуктів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залізної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руди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кам'яного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вугілля</a:t>
            </a:r>
            <a:r>
              <a:rPr lang="ru-RU" sz="1600" i="1" dirty="0">
                <a:solidFill>
                  <a:srgbClr val="0070C0"/>
                </a:solidFill>
              </a:rPr>
              <a:t>, зерна. </a:t>
            </a:r>
            <a:r>
              <a:rPr lang="ru-RU" sz="1600" i="1" dirty="0" err="1">
                <a:solidFill>
                  <a:srgbClr val="0070C0"/>
                </a:solidFill>
              </a:rPr>
              <a:t>Серед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інших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морської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торгівлі</a:t>
            </a:r>
            <a:r>
              <a:rPr lang="ru-RU" sz="1600" i="1" dirty="0">
                <a:solidFill>
                  <a:srgbClr val="0070C0"/>
                </a:solidFill>
              </a:rPr>
              <a:t> так звана готова </a:t>
            </a:r>
            <a:r>
              <a:rPr lang="ru-RU" sz="1600" i="1" dirty="0" err="1">
                <a:solidFill>
                  <a:srgbClr val="0070C0"/>
                </a:solidFill>
              </a:rPr>
              <a:t>промислова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продук­ція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напівфабрикати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продовольство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2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Відстань</a:t>
            </a:r>
            <a:r>
              <a:rPr lang="ru-RU" sz="1600" i="1" dirty="0">
                <a:solidFill>
                  <a:srgbClr val="0070C0"/>
                </a:solidFill>
              </a:rPr>
              <a:t> і маршрут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Місце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відправлення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вантажу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кінцевий</a:t>
            </a:r>
            <a:r>
              <a:rPr lang="ru-RU" sz="1600" i="1" dirty="0">
                <a:solidFill>
                  <a:srgbClr val="0070C0"/>
                </a:solidFill>
              </a:rPr>
              <a:t> пункт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є </a:t>
            </a:r>
            <a:r>
              <a:rPr lang="ru-RU" sz="1600" i="1" dirty="0" err="1">
                <a:solidFill>
                  <a:srgbClr val="0070C0"/>
                </a:solidFill>
              </a:rPr>
              <a:t>та­кож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визначальними</a:t>
            </a:r>
            <a:r>
              <a:rPr lang="ru-RU" sz="1600" i="1" dirty="0">
                <a:solidFill>
                  <a:srgbClr val="0070C0"/>
                </a:solidFill>
              </a:rPr>
              <a:t> при </a:t>
            </a:r>
            <a:r>
              <a:rPr lang="ru-RU" sz="1600" i="1" dirty="0" err="1">
                <a:solidFill>
                  <a:srgbClr val="0070C0"/>
                </a:solidFill>
              </a:rPr>
              <a:t>виборі</a:t>
            </a:r>
            <a:r>
              <a:rPr lang="ru-RU" sz="1600" i="1" dirty="0">
                <a:solidFill>
                  <a:srgbClr val="0070C0"/>
                </a:solidFill>
              </a:rPr>
              <a:t> виду транспорту. У </a:t>
            </a:r>
            <a:r>
              <a:rPr lang="ru-RU" sz="1600" i="1" dirty="0" err="1">
                <a:solidFill>
                  <a:srgbClr val="0070C0"/>
                </a:solidFill>
              </a:rPr>
              <a:t>внутрішньоконти­нентальних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використовується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залізничний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автомобільний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авіаційний</a:t>
            </a:r>
            <a:r>
              <a:rPr lang="ru-RU" sz="1600" i="1" dirty="0">
                <a:solidFill>
                  <a:srgbClr val="0070C0"/>
                </a:solidFill>
              </a:rPr>
              <a:t> транспорт. </a:t>
            </a:r>
            <a:r>
              <a:rPr lang="ru-RU" sz="1600" i="1" dirty="0" err="1">
                <a:solidFill>
                  <a:srgbClr val="0070C0"/>
                </a:solidFill>
              </a:rPr>
              <a:t>Вирішальними</a:t>
            </a:r>
            <a:r>
              <a:rPr lang="ru-RU" sz="1600" i="1" dirty="0">
                <a:solidFill>
                  <a:srgbClr val="0070C0"/>
                </a:solidFill>
              </a:rPr>
              <a:t> є, </a:t>
            </a:r>
            <a:r>
              <a:rPr lang="ru-RU" sz="1600" i="1" dirty="0" err="1">
                <a:solidFill>
                  <a:srgbClr val="0070C0"/>
                </a:solidFill>
              </a:rPr>
              <a:t>окрім</a:t>
            </a:r>
            <a:r>
              <a:rPr lang="ru-RU" sz="1600" i="1" dirty="0">
                <a:solidFill>
                  <a:srgbClr val="0070C0"/>
                </a:solidFill>
              </a:rPr>
              <a:t> виду </a:t>
            </a:r>
            <a:r>
              <a:rPr lang="ru-RU" sz="1600" i="1" dirty="0" err="1">
                <a:solidFill>
                  <a:srgbClr val="0070C0"/>
                </a:solidFill>
              </a:rPr>
              <a:t>вантажу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такі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умови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3.Фактор </a:t>
            </a:r>
            <a:r>
              <a:rPr lang="ru-RU" sz="1600" i="1" dirty="0">
                <a:solidFill>
                  <a:srgbClr val="0070C0"/>
                </a:solidFill>
              </a:rPr>
              <a:t>часу.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Найшвидший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спосіб</a:t>
            </a:r>
            <a:r>
              <a:rPr lang="ru-RU" sz="1600" i="1" dirty="0">
                <a:solidFill>
                  <a:srgbClr val="0070C0"/>
                </a:solidFill>
              </a:rPr>
              <a:t> доставки </a:t>
            </a:r>
            <a:r>
              <a:rPr lang="ru-RU" sz="1600" i="1" dirty="0" err="1">
                <a:solidFill>
                  <a:srgbClr val="0070C0"/>
                </a:solidFill>
              </a:rPr>
              <a:t>вантажу</a:t>
            </a:r>
            <a:r>
              <a:rPr lang="ru-RU" sz="1600" i="1" dirty="0">
                <a:solidFill>
                  <a:srgbClr val="0070C0"/>
                </a:solidFill>
              </a:rPr>
              <a:t> - </a:t>
            </a:r>
            <a:r>
              <a:rPr lang="ru-RU" sz="1600" i="1" dirty="0" err="1">
                <a:solidFill>
                  <a:srgbClr val="0070C0"/>
                </a:solidFill>
              </a:rPr>
              <a:t>авіа­транспорт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Однак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він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дорогий</a:t>
            </a:r>
            <a:r>
              <a:rPr lang="ru-RU" sz="1600" i="1" dirty="0">
                <a:solidFill>
                  <a:srgbClr val="0070C0"/>
                </a:solidFill>
              </a:rPr>
              <a:t> і тому </a:t>
            </a:r>
            <a:r>
              <a:rPr lang="ru-RU" sz="1600" i="1" dirty="0" err="1">
                <a:solidFill>
                  <a:srgbClr val="0070C0"/>
                </a:solidFill>
              </a:rPr>
              <a:t>застосовується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тільки</a:t>
            </a:r>
            <a:r>
              <a:rPr lang="ru-RU" sz="1600" i="1" dirty="0">
                <a:solidFill>
                  <a:srgbClr val="0070C0"/>
                </a:solidFill>
              </a:rPr>
              <a:t> в </a:t>
            </a:r>
            <a:r>
              <a:rPr lang="ru-RU" sz="1600" i="1" dirty="0" err="1">
                <a:solidFill>
                  <a:srgbClr val="0070C0"/>
                </a:solidFill>
              </a:rPr>
              <a:t>екстренних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випадках</a:t>
            </a:r>
            <a:r>
              <a:rPr lang="ru-RU" sz="1600" i="1" dirty="0">
                <a:solidFill>
                  <a:srgbClr val="0070C0"/>
                </a:solidFill>
              </a:rPr>
              <a:t>, коли </a:t>
            </a:r>
            <a:r>
              <a:rPr lang="ru-RU" sz="1600" i="1" dirty="0" err="1">
                <a:solidFill>
                  <a:srgbClr val="0070C0"/>
                </a:solidFill>
              </a:rPr>
              <a:t>необхідно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доставити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якнайшвидше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4.Вартість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Немає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певних</a:t>
            </a:r>
            <a:r>
              <a:rPr lang="ru-RU" sz="1600" i="1" dirty="0">
                <a:solidFill>
                  <a:srgbClr val="0070C0"/>
                </a:solidFill>
              </a:rPr>
              <a:t> правил, </a:t>
            </a:r>
            <a:r>
              <a:rPr lang="ru-RU" sz="1600" i="1" dirty="0" err="1">
                <a:solidFill>
                  <a:srgbClr val="0070C0"/>
                </a:solidFill>
              </a:rPr>
              <a:t>які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дозволяють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визначити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точний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відсоток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вартості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транспортних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витрат</a:t>
            </a:r>
            <a:r>
              <a:rPr lang="ru-RU" sz="1600" i="1" dirty="0">
                <a:solidFill>
                  <a:srgbClr val="0070C0"/>
                </a:solidFill>
              </a:rPr>
              <a:t> по </a:t>
            </a:r>
            <a:r>
              <a:rPr lang="ru-RU" sz="1600" i="1" dirty="0" err="1">
                <a:solidFill>
                  <a:srgbClr val="0070C0"/>
                </a:solidFill>
              </a:rPr>
              <a:t>відношен­ню</a:t>
            </a:r>
            <a:r>
              <a:rPr lang="ru-RU" sz="1600" i="1" dirty="0">
                <a:solidFill>
                  <a:srgbClr val="0070C0"/>
                </a:solidFill>
              </a:rPr>
              <a:t> до </a:t>
            </a:r>
            <a:r>
              <a:rPr lang="ru-RU" sz="1600" i="1" dirty="0" err="1">
                <a:solidFill>
                  <a:srgbClr val="0070C0"/>
                </a:solidFill>
              </a:rPr>
              <a:t>вартості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товарів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Це</a:t>
            </a:r>
            <a:r>
              <a:rPr lang="ru-RU" sz="1600" i="1" dirty="0">
                <a:solidFill>
                  <a:srgbClr val="0070C0"/>
                </a:solidFill>
              </a:rPr>
              <a:t> повинен бути невеликий процент, за </a:t>
            </a:r>
            <a:r>
              <a:rPr lang="ru-RU" sz="1600" i="1" dirty="0" err="1">
                <a:solidFill>
                  <a:srgbClr val="0070C0"/>
                </a:solidFill>
              </a:rPr>
              <a:t>винят­ком</a:t>
            </a:r>
            <a:r>
              <a:rPr lang="ru-RU" sz="1600" i="1" dirty="0">
                <a:solidFill>
                  <a:srgbClr val="0070C0"/>
                </a:solidFill>
              </a:rPr>
              <a:t> тих </a:t>
            </a:r>
            <a:r>
              <a:rPr lang="ru-RU" sz="1600" i="1" dirty="0" err="1">
                <a:solidFill>
                  <a:srgbClr val="0070C0"/>
                </a:solidFill>
              </a:rPr>
              <a:t>випадків</a:t>
            </a:r>
            <a:r>
              <a:rPr lang="ru-RU" sz="1600" i="1" dirty="0">
                <a:solidFill>
                  <a:srgbClr val="0070C0"/>
                </a:solidFill>
              </a:rPr>
              <a:t>; коли </a:t>
            </a:r>
            <a:r>
              <a:rPr lang="ru-RU" sz="1600" i="1" dirty="0" err="1">
                <a:solidFill>
                  <a:srgbClr val="0070C0"/>
                </a:solidFill>
              </a:rPr>
              <a:t>вибір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відсутній</a:t>
            </a:r>
            <a:r>
              <a:rPr lang="ru-RU" sz="1600" i="1" dirty="0">
                <a:solidFill>
                  <a:srgbClr val="0070C0"/>
                </a:solidFill>
              </a:rPr>
              <a:t> і </a:t>
            </a:r>
            <a:r>
              <a:rPr lang="ru-RU" sz="1600" i="1" dirty="0" err="1">
                <a:solidFill>
                  <a:srgbClr val="0070C0"/>
                </a:solidFill>
              </a:rPr>
              <a:t>можна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використати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тільки</a:t>
            </a:r>
            <a:r>
              <a:rPr lang="ru-RU" sz="1600" i="1" dirty="0">
                <a:solidFill>
                  <a:srgbClr val="0070C0"/>
                </a:solidFill>
              </a:rPr>
              <a:t> один </a:t>
            </a:r>
            <a:r>
              <a:rPr lang="ru-RU" sz="1600" i="1" dirty="0" err="1">
                <a:solidFill>
                  <a:srgbClr val="0070C0"/>
                </a:solidFill>
              </a:rPr>
              <a:t>доступний</a:t>
            </a:r>
            <a:r>
              <a:rPr lang="ru-RU" sz="1600" i="1" dirty="0">
                <a:solidFill>
                  <a:srgbClr val="0070C0"/>
                </a:solidFill>
              </a:rPr>
              <a:t> шлях - </a:t>
            </a:r>
            <a:r>
              <a:rPr lang="ru-RU" sz="1600" i="1" dirty="0" err="1">
                <a:solidFill>
                  <a:srgbClr val="0070C0"/>
                </a:solidFill>
              </a:rPr>
              <a:t>повітряний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чи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сухопутний</a:t>
            </a:r>
            <a:r>
              <a:rPr lang="ru-RU" sz="1600" i="1" dirty="0">
                <a:solidFill>
                  <a:srgbClr val="0070C0"/>
                </a:solidFill>
              </a:rPr>
              <a:t>. У </a:t>
            </a:r>
            <a:r>
              <a:rPr lang="ru-RU" sz="1600" i="1" dirty="0" err="1">
                <a:solidFill>
                  <a:srgbClr val="0070C0"/>
                </a:solidFill>
              </a:rPr>
              <a:t>цьому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разі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повітряні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автоматично </a:t>
            </a:r>
            <a:r>
              <a:rPr lang="ru-RU" sz="1600" i="1" dirty="0" err="1">
                <a:solidFill>
                  <a:srgbClr val="0070C0"/>
                </a:solidFill>
              </a:rPr>
              <a:t>прирівнюються</a:t>
            </a:r>
            <a:r>
              <a:rPr lang="ru-RU" sz="1600" i="1" dirty="0">
                <a:solidFill>
                  <a:srgbClr val="0070C0"/>
                </a:solidFill>
              </a:rPr>
              <a:t> до </a:t>
            </a:r>
            <a:r>
              <a:rPr lang="ru-RU" sz="1600" i="1" dirty="0" err="1">
                <a:solidFill>
                  <a:srgbClr val="0070C0"/>
                </a:solidFill>
              </a:rPr>
              <a:t>сухопутних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Невеликі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середні</a:t>
            </a:r>
            <a:r>
              <a:rPr lang="ru-RU" sz="1600" i="1" dirty="0">
                <a:solidFill>
                  <a:srgbClr val="0070C0"/>
                </a:solidFill>
              </a:rPr>
              <a:t> за </a:t>
            </a:r>
            <a:r>
              <a:rPr lang="ru-RU" sz="1600" i="1" dirty="0" err="1">
                <a:solidFill>
                  <a:srgbClr val="0070C0"/>
                </a:solidFill>
              </a:rPr>
              <a:t>обсягом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партії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вантажу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можна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доставляти</a:t>
            </a:r>
            <a:r>
              <a:rPr lang="ru-RU" sz="1600" i="1" dirty="0">
                <a:solidFill>
                  <a:srgbClr val="0070C0"/>
                </a:solidFill>
              </a:rPr>
              <a:t> і </a:t>
            </a:r>
            <a:r>
              <a:rPr lang="ru-RU" sz="1600" i="1" dirty="0" err="1">
                <a:solidFill>
                  <a:srgbClr val="0070C0"/>
                </a:solidFill>
              </a:rPr>
              <a:t>пові­трям</a:t>
            </a:r>
            <a:r>
              <a:rPr lang="ru-RU" sz="1600" i="1" dirty="0">
                <a:solidFill>
                  <a:srgbClr val="0070C0"/>
                </a:solidFill>
              </a:rPr>
              <a:t>, і сушею </a:t>
            </a:r>
            <a:r>
              <a:rPr lang="ru-RU" sz="1600" i="1" dirty="0" err="1">
                <a:solidFill>
                  <a:srgbClr val="0070C0"/>
                </a:solidFill>
              </a:rPr>
              <a:t>приблизно</a:t>
            </a:r>
            <a:r>
              <a:rPr lang="ru-RU" sz="1600" i="1" dirty="0">
                <a:solidFill>
                  <a:srgbClr val="0070C0"/>
                </a:solidFill>
              </a:rPr>
              <a:t> за </a:t>
            </a:r>
            <a:r>
              <a:rPr lang="ru-RU" sz="1600" i="1" dirty="0" err="1">
                <a:solidFill>
                  <a:srgbClr val="0070C0"/>
                </a:solidFill>
              </a:rPr>
              <a:t>однаковими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цінами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9036496" cy="1752600"/>
          </a:xfrm>
        </p:spPr>
        <p:txBody>
          <a:bodyPr>
            <a:noAutofit/>
          </a:bodyPr>
          <a:lstStyle/>
          <a:p>
            <a:r>
              <a:rPr lang="ru-RU" sz="1550" i="1" dirty="0">
                <a:solidFill>
                  <a:srgbClr val="0070C0"/>
                </a:solidFill>
              </a:rPr>
              <a:t>5.Безпечність </a:t>
            </a:r>
            <a:r>
              <a:rPr lang="ru-RU" sz="1550" i="1" dirty="0" err="1">
                <a:solidFill>
                  <a:srgbClr val="0070C0"/>
                </a:solidFill>
              </a:rPr>
              <a:t>транспортування</a:t>
            </a:r>
            <a:r>
              <a:rPr lang="ru-RU" sz="155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550" i="1" dirty="0" err="1" smtClean="0">
                <a:solidFill>
                  <a:srgbClr val="0070C0"/>
                </a:solidFill>
              </a:rPr>
              <a:t>Крихке</a:t>
            </a:r>
            <a:r>
              <a:rPr lang="ru-RU" sz="1550" i="1" dirty="0" smtClean="0">
                <a:solidFill>
                  <a:srgbClr val="0070C0"/>
                </a:solidFill>
              </a:rPr>
              <a:t> </a:t>
            </a:r>
            <a:r>
              <a:rPr lang="ru-RU" sz="1550" i="1" dirty="0">
                <a:solidFill>
                  <a:srgbClr val="0070C0"/>
                </a:solidFill>
              </a:rPr>
              <a:t>і дороге </a:t>
            </a:r>
            <a:r>
              <a:rPr lang="ru-RU" sz="1550" i="1" dirty="0" err="1">
                <a:solidFill>
                  <a:srgbClr val="0070C0"/>
                </a:solidFill>
              </a:rPr>
              <a:t>обладнання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найкраще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перевозити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авіатранспортом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навіть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якщо</a:t>
            </a:r>
            <a:r>
              <a:rPr lang="ru-RU" sz="1550" i="1" dirty="0">
                <a:solidFill>
                  <a:srgbClr val="0070C0"/>
                </a:solidFill>
              </a:rPr>
              <a:t> поставка </a:t>
            </a:r>
            <a:r>
              <a:rPr lang="ru-RU" sz="1550" i="1" dirty="0" err="1">
                <a:solidFill>
                  <a:srgbClr val="0070C0"/>
                </a:solidFill>
              </a:rPr>
              <a:t>даного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вантажу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нетермінова</a:t>
            </a:r>
            <a:r>
              <a:rPr lang="ru-RU" sz="1550" i="1" dirty="0">
                <a:solidFill>
                  <a:srgbClr val="0070C0"/>
                </a:solidFill>
              </a:rPr>
              <a:t>. </a:t>
            </a:r>
            <a:r>
              <a:rPr lang="ru-RU" sz="1550" i="1" dirty="0" err="1">
                <a:solidFill>
                  <a:srgbClr val="0070C0"/>
                </a:solidFill>
              </a:rPr>
              <a:t>Товари</a:t>
            </a:r>
            <a:r>
              <a:rPr lang="ru-RU" sz="1550" i="1" dirty="0">
                <a:solidFill>
                  <a:srgbClr val="0070C0"/>
                </a:solidFill>
              </a:rPr>
              <a:t>, для </a:t>
            </a:r>
            <a:r>
              <a:rPr lang="ru-RU" sz="1550" i="1" dirty="0" err="1">
                <a:solidFill>
                  <a:srgbClr val="0070C0"/>
                </a:solidFill>
              </a:rPr>
              <a:t>яких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ступінь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ризику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крадіжки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висо­кий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доставляються</a:t>
            </a:r>
            <a:r>
              <a:rPr lang="ru-RU" sz="1550" i="1" dirty="0">
                <a:solidFill>
                  <a:srgbClr val="0070C0"/>
                </a:solidFill>
              </a:rPr>
              <a:t>, як правило, </a:t>
            </a:r>
            <a:r>
              <a:rPr lang="ru-RU" sz="1550" i="1" dirty="0" err="1">
                <a:solidFill>
                  <a:srgbClr val="0070C0"/>
                </a:solidFill>
              </a:rPr>
              <a:t>традиційним</a:t>
            </a:r>
            <a:r>
              <a:rPr lang="ru-RU" sz="1550" i="1" dirty="0">
                <a:solidFill>
                  <a:srgbClr val="0070C0"/>
                </a:solidFill>
              </a:rPr>
              <a:t> способом - морем, в ос­новному у контейнерах, </a:t>
            </a:r>
            <a:r>
              <a:rPr lang="ru-RU" sz="1550" i="1" dirty="0" err="1">
                <a:solidFill>
                  <a:srgbClr val="0070C0"/>
                </a:solidFill>
              </a:rPr>
              <a:t>хоч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коштує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це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трохи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дорожче</a:t>
            </a:r>
            <a:r>
              <a:rPr lang="ru-RU" sz="155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550" i="1" dirty="0" err="1" smtClean="0">
                <a:solidFill>
                  <a:srgbClr val="0070C0"/>
                </a:solidFill>
              </a:rPr>
              <a:t>Особливістю</a:t>
            </a:r>
            <a:r>
              <a:rPr lang="ru-RU" sz="1550" i="1" dirty="0" smtClean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перевезень</a:t>
            </a:r>
            <a:r>
              <a:rPr lang="ru-RU" sz="1550" i="1" dirty="0">
                <a:solidFill>
                  <a:srgbClr val="0070C0"/>
                </a:solidFill>
              </a:rPr>
              <a:t> є те, </a:t>
            </a:r>
            <a:r>
              <a:rPr lang="ru-RU" sz="1550" i="1" dirty="0" err="1">
                <a:solidFill>
                  <a:srgbClr val="0070C0"/>
                </a:solidFill>
              </a:rPr>
              <a:t>що</a:t>
            </a:r>
            <a:r>
              <a:rPr lang="ru-RU" sz="1550" i="1" dirty="0">
                <a:solidFill>
                  <a:srgbClr val="0070C0"/>
                </a:solidFill>
              </a:rPr>
              <a:t> при </a:t>
            </a:r>
            <a:r>
              <a:rPr lang="ru-RU" sz="1550" i="1" dirty="0" err="1">
                <a:solidFill>
                  <a:srgbClr val="0070C0"/>
                </a:solidFill>
              </a:rPr>
              <a:t>відправленні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вантажу</a:t>
            </a:r>
            <a:r>
              <a:rPr lang="ru-RU" sz="1550" i="1" dirty="0">
                <a:solidFill>
                  <a:srgbClr val="0070C0"/>
                </a:solidFill>
              </a:rPr>
              <a:t>, як правило, </a:t>
            </a:r>
            <a:r>
              <a:rPr lang="ru-RU" sz="1550" i="1" dirty="0" err="1">
                <a:solidFill>
                  <a:srgbClr val="0070C0"/>
                </a:solidFill>
              </a:rPr>
              <a:t>керуються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законодавством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країни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відправлення</a:t>
            </a:r>
            <a:r>
              <a:rPr lang="ru-RU" sz="1550" i="1" dirty="0">
                <a:solidFill>
                  <a:srgbClr val="0070C0"/>
                </a:solidFill>
              </a:rPr>
              <a:t>, а при </a:t>
            </a:r>
            <a:r>
              <a:rPr lang="ru-RU" sz="1550" i="1" dirty="0" err="1">
                <a:solidFill>
                  <a:srgbClr val="0070C0"/>
                </a:solidFill>
              </a:rPr>
              <a:t>його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видачі</a:t>
            </a:r>
            <a:r>
              <a:rPr lang="ru-RU" sz="1550" i="1" dirty="0">
                <a:solidFill>
                  <a:srgbClr val="0070C0"/>
                </a:solidFill>
              </a:rPr>
              <a:t> в </a:t>
            </a:r>
            <a:r>
              <a:rPr lang="ru-RU" sz="1550" i="1" dirty="0" err="1">
                <a:solidFill>
                  <a:srgbClr val="0070C0"/>
                </a:solidFill>
              </a:rPr>
              <a:t>кінцевому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пункті</a:t>
            </a:r>
            <a:r>
              <a:rPr lang="ru-RU" sz="1550" i="1" dirty="0">
                <a:solidFill>
                  <a:srgbClr val="0070C0"/>
                </a:solidFill>
              </a:rPr>
              <a:t> – законом </a:t>
            </a:r>
            <a:r>
              <a:rPr lang="ru-RU" sz="1550" i="1" dirty="0" err="1">
                <a:solidFill>
                  <a:srgbClr val="0070C0"/>
                </a:solidFill>
              </a:rPr>
              <a:t>країни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призначення</a:t>
            </a:r>
            <a:r>
              <a:rPr lang="ru-RU" sz="155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550" i="1" dirty="0" err="1" smtClean="0">
                <a:solidFill>
                  <a:srgbClr val="0070C0"/>
                </a:solidFill>
              </a:rPr>
              <a:t>Правове</a:t>
            </a:r>
            <a:r>
              <a:rPr lang="ru-RU" sz="1550" i="1" dirty="0" smtClean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регулювання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відносин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які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виникають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із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здійснення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перевезень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має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певну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специфіку</a:t>
            </a:r>
            <a:r>
              <a:rPr lang="ru-RU" sz="1550" i="1" dirty="0">
                <a:solidFill>
                  <a:srgbClr val="0070C0"/>
                </a:solidFill>
              </a:rPr>
              <a:t>. </a:t>
            </a:r>
            <a:r>
              <a:rPr lang="ru-RU" sz="1550" i="1" dirty="0" err="1">
                <a:solidFill>
                  <a:srgbClr val="0070C0"/>
                </a:solidFill>
              </a:rPr>
              <a:t>По-перше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їх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найважливіші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умови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визначені</a:t>
            </a:r>
            <a:r>
              <a:rPr lang="ru-RU" sz="1550" i="1" dirty="0">
                <a:solidFill>
                  <a:srgbClr val="0070C0"/>
                </a:solidFill>
              </a:rPr>
              <a:t> у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угодах</a:t>
            </a:r>
            <a:r>
              <a:rPr lang="ru-RU" sz="1550" i="1" dirty="0">
                <a:solidFill>
                  <a:srgbClr val="0070C0"/>
                </a:solidFill>
              </a:rPr>
              <a:t> – </a:t>
            </a:r>
            <a:r>
              <a:rPr lang="ru-RU" sz="1550" i="1" dirty="0" err="1">
                <a:solidFill>
                  <a:srgbClr val="0070C0"/>
                </a:solidFill>
              </a:rPr>
              <a:t>транспортних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конвенціях</a:t>
            </a:r>
            <a:r>
              <a:rPr lang="ru-RU" sz="1550" i="1" dirty="0">
                <a:solidFill>
                  <a:srgbClr val="0070C0"/>
                </a:solidFill>
              </a:rPr>
              <a:t>. Угоди </a:t>
            </a:r>
            <a:r>
              <a:rPr lang="ru-RU" sz="1550" i="1" dirty="0" err="1">
                <a:solidFill>
                  <a:srgbClr val="0070C0"/>
                </a:solidFill>
              </a:rPr>
              <a:t>містять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уніфіковані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матеріально-правові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норми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що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регулюють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вимоги</a:t>
            </a:r>
            <a:r>
              <a:rPr lang="ru-RU" sz="1550" i="1" dirty="0">
                <a:solidFill>
                  <a:srgbClr val="0070C0"/>
                </a:solidFill>
              </a:rPr>
              <a:t> до </a:t>
            </a:r>
            <a:r>
              <a:rPr lang="ru-RU" sz="1550" i="1" dirty="0" err="1">
                <a:solidFill>
                  <a:srgbClr val="0070C0"/>
                </a:solidFill>
              </a:rPr>
              <a:t>перевізної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документації</a:t>
            </a:r>
            <a:r>
              <a:rPr lang="ru-RU" sz="1550" i="1" dirty="0">
                <a:solidFill>
                  <a:srgbClr val="0070C0"/>
                </a:solidFill>
              </a:rPr>
              <a:t>, порядку </a:t>
            </a:r>
            <a:r>
              <a:rPr lang="ru-RU" sz="1550" i="1" dirty="0" err="1">
                <a:solidFill>
                  <a:srgbClr val="0070C0"/>
                </a:solidFill>
              </a:rPr>
              <a:t>приймання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вантажу</a:t>
            </a:r>
            <a:r>
              <a:rPr lang="ru-RU" sz="1550" i="1" dirty="0">
                <a:solidFill>
                  <a:srgbClr val="0070C0"/>
                </a:solidFill>
              </a:rPr>
              <a:t> до </a:t>
            </a:r>
            <a:r>
              <a:rPr lang="ru-RU" sz="155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550" i="1" dirty="0">
                <a:solidFill>
                  <a:srgbClr val="0070C0"/>
                </a:solidFill>
              </a:rPr>
              <a:t> та </a:t>
            </a:r>
            <a:r>
              <a:rPr lang="ru-RU" sz="1550" i="1" dirty="0" err="1">
                <a:solidFill>
                  <a:srgbClr val="0070C0"/>
                </a:solidFill>
              </a:rPr>
              <a:t>його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видачі</a:t>
            </a:r>
            <a:r>
              <a:rPr lang="ru-RU" sz="1550" i="1" dirty="0">
                <a:solidFill>
                  <a:srgbClr val="0070C0"/>
                </a:solidFill>
              </a:rPr>
              <a:t> у </a:t>
            </a:r>
            <a:r>
              <a:rPr lang="ru-RU" sz="1550" i="1" dirty="0" err="1">
                <a:solidFill>
                  <a:srgbClr val="0070C0"/>
                </a:solidFill>
              </a:rPr>
              <a:t>пункті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призначення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умови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відповідальності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перевізника</a:t>
            </a:r>
            <a:r>
              <a:rPr lang="ru-RU" sz="1550" i="1" dirty="0">
                <a:solidFill>
                  <a:srgbClr val="0070C0"/>
                </a:solidFill>
              </a:rPr>
              <a:t>, процедуру </a:t>
            </a:r>
            <a:r>
              <a:rPr lang="ru-RU" sz="1550" i="1" dirty="0" err="1">
                <a:solidFill>
                  <a:srgbClr val="0070C0"/>
                </a:solidFill>
              </a:rPr>
              <a:t>заявлення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претензій</a:t>
            </a:r>
            <a:r>
              <a:rPr lang="ru-RU" sz="1550" i="1" dirty="0">
                <a:solidFill>
                  <a:srgbClr val="0070C0"/>
                </a:solidFill>
              </a:rPr>
              <a:t>. </a:t>
            </a:r>
            <a:r>
              <a:rPr lang="ru-RU" sz="1550" i="1" dirty="0" err="1">
                <a:solidFill>
                  <a:srgbClr val="0070C0"/>
                </a:solidFill>
              </a:rPr>
              <a:t>По-друге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норми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конвенцій</a:t>
            </a:r>
            <a:r>
              <a:rPr lang="ru-RU" sz="1550" i="1" dirty="0">
                <a:solidFill>
                  <a:srgbClr val="0070C0"/>
                </a:solidFill>
              </a:rPr>
              <a:t> про </a:t>
            </a:r>
            <a:r>
              <a:rPr lang="ru-RU" sz="1550" i="1" dirty="0" err="1">
                <a:solidFill>
                  <a:srgbClr val="0070C0"/>
                </a:solidFill>
              </a:rPr>
              <a:t>міжнародні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550" i="1" dirty="0">
                <a:solidFill>
                  <a:srgbClr val="0070C0"/>
                </a:solidFill>
              </a:rPr>
              <a:t> є </a:t>
            </a:r>
            <a:r>
              <a:rPr lang="ru-RU" sz="1550" i="1" dirty="0" err="1">
                <a:solidFill>
                  <a:srgbClr val="0070C0"/>
                </a:solidFill>
              </a:rPr>
              <a:t>імперативними</a:t>
            </a:r>
            <a:r>
              <a:rPr lang="ru-RU" sz="1550" i="1" dirty="0">
                <a:solidFill>
                  <a:srgbClr val="0070C0"/>
                </a:solidFill>
              </a:rPr>
              <a:t> (</a:t>
            </a:r>
            <a:r>
              <a:rPr lang="ru-RU" sz="1550" i="1" dirty="0" err="1">
                <a:solidFill>
                  <a:srgbClr val="0070C0"/>
                </a:solidFill>
              </a:rPr>
              <a:t>тобто</a:t>
            </a:r>
            <a:r>
              <a:rPr lang="ru-RU" sz="1550" i="1" dirty="0">
                <a:solidFill>
                  <a:srgbClr val="0070C0"/>
                </a:solidFill>
              </a:rPr>
              <a:t> вони не </a:t>
            </a:r>
            <a:r>
              <a:rPr lang="ru-RU" sz="1550" i="1" dirty="0" err="1">
                <a:solidFill>
                  <a:srgbClr val="0070C0"/>
                </a:solidFill>
              </a:rPr>
              <a:t>допускають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вибору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їх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необхідно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завжди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дотримуватись</a:t>
            </a:r>
            <a:r>
              <a:rPr lang="ru-RU" sz="1550" i="1" dirty="0">
                <a:solidFill>
                  <a:srgbClr val="0070C0"/>
                </a:solidFill>
              </a:rPr>
              <a:t>). </a:t>
            </a:r>
            <a:r>
              <a:rPr lang="ru-RU" sz="1550" i="1" dirty="0" err="1">
                <a:solidFill>
                  <a:srgbClr val="0070C0"/>
                </a:solidFill>
              </a:rPr>
              <a:t>По-третє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специфіка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регулювання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перевезень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може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виявитися</a:t>
            </a:r>
            <a:r>
              <a:rPr lang="ru-RU" sz="1550" i="1" dirty="0">
                <a:solidFill>
                  <a:srgbClr val="0070C0"/>
                </a:solidFill>
              </a:rPr>
              <a:t> у </a:t>
            </a:r>
            <a:r>
              <a:rPr lang="ru-RU" sz="1550" i="1" dirty="0" err="1">
                <a:solidFill>
                  <a:srgbClr val="0070C0"/>
                </a:solidFill>
              </a:rPr>
              <a:t>відображенні</a:t>
            </a:r>
            <a:r>
              <a:rPr lang="ru-RU" sz="1550" i="1" dirty="0">
                <a:solidFill>
                  <a:srgbClr val="0070C0"/>
                </a:solidFill>
              </a:rPr>
              <a:t> норм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договорів</a:t>
            </a:r>
            <a:r>
              <a:rPr lang="ru-RU" sz="1550" i="1" dirty="0">
                <a:solidFill>
                  <a:srgbClr val="0070C0"/>
                </a:solidFill>
              </a:rPr>
              <a:t> у </a:t>
            </a:r>
            <a:r>
              <a:rPr lang="ru-RU" sz="1550" i="1" dirty="0" err="1">
                <a:solidFill>
                  <a:srgbClr val="0070C0"/>
                </a:solidFill>
              </a:rPr>
              <a:t>національному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законодавстві</a:t>
            </a:r>
            <a:r>
              <a:rPr lang="ru-RU" sz="1550" i="1" dirty="0">
                <a:solidFill>
                  <a:srgbClr val="0070C0"/>
                </a:solidFill>
              </a:rPr>
              <a:t> без </a:t>
            </a:r>
            <a:r>
              <a:rPr lang="ru-RU" sz="1550" i="1" dirty="0" err="1">
                <a:solidFill>
                  <a:srgbClr val="0070C0"/>
                </a:solidFill>
              </a:rPr>
              <a:t>попередньої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ратифікації</a:t>
            </a:r>
            <a:r>
              <a:rPr lang="ru-RU" sz="1550" i="1" dirty="0">
                <a:solidFill>
                  <a:srgbClr val="0070C0"/>
                </a:solidFill>
              </a:rPr>
              <a:t>, </a:t>
            </a:r>
            <a:r>
              <a:rPr lang="ru-RU" sz="1550" i="1" dirty="0" err="1">
                <a:solidFill>
                  <a:srgbClr val="0070C0"/>
                </a:solidFill>
              </a:rPr>
              <a:t>підписання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або</a:t>
            </a:r>
            <a:r>
              <a:rPr lang="ru-RU" sz="1550" i="1" dirty="0">
                <a:solidFill>
                  <a:srgbClr val="0070C0"/>
                </a:solidFill>
              </a:rPr>
              <a:t> ж </a:t>
            </a:r>
            <a:r>
              <a:rPr lang="ru-RU" sz="1550" i="1" dirty="0" err="1">
                <a:solidFill>
                  <a:srgbClr val="0070C0"/>
                </a:solidFill>
              </a:rPr>
              <a:t>приєднання</a:t>
            </a:r>
            <a:r>
              <a:rPr lang="ru-RU" sz="1550" i="1" dirty="0">
                <a:solidFill>
                  <a:srgbClr val="0070C0"/>
                </a:solidFill>
              </a:rPr>
              <a:t> до них.</a:t>
            </a:r>
          </a:p>
          <a:p>
            <a:r>
              <a:rPr lang="ru-RU" sz="1550" i="1" dirty="0" err="1" smtClean="0">
                <a:solidFill>
                  <a:srgbClr val="0070C0"/>
                </a:solidFill>
              </a:rPr>
              <a:t>Серед</a:t>
            </a:r>
            <a:r>
              <a:rPr lang="ru-RU" sz="1550" i="1" dirty="0" smtClean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багатосторонніх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договорів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залежно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від</a:t>
            </a:r>
            <a:r>
              <a:rPr lang="ru-RU" sz="1550" i="1" dirty="0">
                <a:solidFill>
                  <a:srgbClr val="0070C0"/>
                </a:solidFill>
              </a:rPr>
              <a:t> типу транспорту </a:t>
            </a:r>
            <a:r>
              <a:rPr lang="ru-RU" sz="1550" i="1" dirty="0" err="1">
                <a:solidFill>
                  <a:srgbClr val="0070C0"/>
                </a:solidFill>
              </a:rPr>
              <a:t>основними</a:t>
            </a:r>
            <a:r>
              <a:rPr lang="ru-RU" sz="1550" i="1" dirty="0">
                <a:solidFill>
                  <a:srgbClr val="0070C0"/>
                </a:solidFill>
              </a:rPr>
              <a:t> є </a:t>
            </a:r>
            <a:r>
              <a:rPr lang="ru-RU" sz="1550" i="1" dirty="0" err="1">
                <a:solidFill>
                  <a:srgbClr val="0070C0"/>
                </a:solidFill>
              </a:rPr>
              <a:t>такі</a:t>
            </a:r>
            <a:r>
              <a:rPr lang="ru-RU" sz="1550" i="1" dirty="0">
                <a:solidFill>
                  <a:srgbClr val="0070C0"/>
                </a:solidFill>
              </a:rPr>
              <a:t> договори:</a:t>
            </a:r>
          </a:p>
          <a:p>
            <a:r>
              <a:rPr lang="ru-RU" sz="1550" i="1" dirty="0" smtClean="0">
                <a:solidFill>
                  <a:srgbClr val="0070C0"/>
                </a:solidFill>
              </a:rPr>
              <a:t>1</a:t>
            </a:r>
            <a:r>
              <a:rPr lang="ru-RU" sz="1550" i="1" dirty="0">
                <a:solidFill>
                  <a:srgbClr val="0070C0"/>
                </a:solidFill>
              </a:rPr>
              <a:t>) </a:t>
            </a:r>
            <a:r>
              <a:rPr lang="ru-RU" sz="1550" i="1" dirty="0" err="1">
                <a:solidFill>
                  <a:srgbClr val="0070C0"/>
                </a:solidFill>
              </a:rPr>
              <a:t>щодо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залізничних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перевезень</a:t>
            </a:r>
            <a:r>
              <a:rPr lang="ru-RU" sz="1550" i="1" dirty="0">
                <a:solidFill>
                  <a:srgbClr val="0070C0"/>
                </a:solidFill>
              </a:rPr>
              <a:t> – Угода про </a:t>
            </a:r>
            <a:r>
              <a:rPr lang="ru-RU" sz="1550" i="1" dirty="0" err="1">
                <a:solidFill>
                  <a:srgbClr val="0070C0"/>
                </a:solidFill>
              </a:rPr>
              <a:t>міжнародні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залізничні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550" i="1" dirty="0">
                <a:solidFill>
                  <a:srgbClr val="0070C0"/>
                </a:solidFill>
              </a:rPr>
              <a:t> (КОТІФ) 1980р.; Угода про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міжнародне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вантажне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сполучення</a:t>
            </a:r>
            <a:r>
              <a:rPr lang="ru-RU" sz="1550" i="1" dirty="0">
                <a:solidFill>
                  <a:srgbClr val="0070C0"/>
                </a:solidFill>
              </a:rPr>
              <a:t> (УМВС)1950р.; Угода про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міжнародне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пасажирське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сполучення</a:t>
            </a:r>
            <a:r>
              <a:rPr lang="ru-RU" sz="1550" i="1" dirty="0">
                <a:solidFill>
                  <a:srgbClr val="0070C0"/>
                </a:solidFill>
              </a:rPr>
              <a:t> (УМПС) 1950р.</a:t>
            </a:r>
          </a:p>
          <a:p>
            <a:r>
              <a:rPr lang="ru-RU" sz="1550" i="1" dirty="0" smtClean="0">
                <a:solidFill>
                  <a:srgbClr val="0070C0"/>
                </a:solidFill>
              </a:rPr>
              <a:t>2</a:t>
            </a:r>
            <a:r>
              <a:rPr lang="ru-RU" sz="1550" i="1" dirty="0">
                <a:solidFill>
                  <a:srgbClr val="0070C0"/>
                </a:solidFill>
              </a:rPr>
              <a:t>) </a:t>
            </a:r>
            <a:r>
              <a:rPr lang="ru-RU" sz="1550" i="1" dirty="0" err="1">
                <a:solidFill>
                  <a:srgbClr val="0070C0"/>
                </a:solidFill>
              </a:rPr>
              <a:t>щодо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морських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перевезень</a:t>
            </a:r>
            <a:r>
              <a:rPr lang="ru-RU" sz="1550" i="1" dirty="0">
                <a:solidFill>
                  <a:srgbClr val="0070C0"/>
                </a:solidFill>
              </a:rPr>
              <a:t> – </a:t>
            </a:r>
            <a:r>
              <a:rPr lang="ru-RU" sz="1550" i="1" dirty="0" err="1">
                <a:solidFill>
                  <a:srgbClr val="0070C0"/>
                </a:solidFill>
              </a:rPr>
              <a:t>Конвенція</a:t>
            </a:r>
            <a:r>
              <a:rPr lang="ru-RU" sz="1550" i="1" dirty="0">
                <a:solidFill>
                  <a:srgbClr val="0070C0"/>
                </a:solidFill>
              </a:rPr>
              <a:t> про </a:t>
            </a:r>
            <a:r>
              <a:rPr lang="ru-RU" sz="1550" i="1" dirty="0" err="1">
                <a:solidFill>
                  <a:srgbClr val="0070C0"/>
                </a:solidFill>
              </a:rPr>
              <a:t>коносаментні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550" i="1" dirty="0">
                <a:solidFill>
                  <a:srgbClr val="0070C0"/>
                </a:solidFill>
              </a:rPr>
              <a:t> (Брюссель, 1924р.)</a:t>
            </a:r>
          </a:p>
          <a:p>
            <a:r>
              <a:rPr lang="ru-RU" sz="1550" i="1" dirty="0" smtClean="0">
                <a:solidFill>
                  <a:srgbClr val="0070C0"/>
                </a:solidFill>
              </a:rPr>
              <a:t>3</a:t>
            </a:r>
            <a:r>
              <a:rPr lang="ru-RU" sz="1550" i="1" dirty="0">
                <a:solidFill>
                  <a:srgbClr val="0070C0"/>
                </a:solidFill>
              </a:rPr>
              <a:t>) </a:t>
            </a:r>
            <a:r>
              <a:rPr lang="ru-RU" sz="1550" i="1" dirty="0" err="1">
                <a:solidFill>
                  <a:srgbClr val="0070C0"/>
                </a:solidFill>
              </a:rPr>
              <a:t>щодо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авіаперевезень</a:t>
            </a:r>
            <a:r>
              <a:rPr lang="ru-RU" sz="1550" i="1" dirty="0">
                <a:solidFill>
                  <a:srgbClr val="0070C0"/>
                </a:solidFill>
              </a:rPr>
              <a:t> – </a:t>
            </a:r>
            <a:r>
              <a:rPr lang="ru-RU" sz="1550" i="1" dirty="0" err="1">
                <a:solidFill>
                  <a:srgbClr val="0070C0"/>
                </a:solidFill>
              </a:rPr>
              <a:t>Варшавська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конвенція</a:t>
            </a:r>
            <a:r>
              <a:rPr lang="ru-RU" sz="1550" i="1" dirty="0">
                <a:solidFill>
                  <a:srgbClr val="0070C0"/>
                </a:solidFill>
              </a:rPr>
              <a:t> для </a:t>
            </a:r>
            <a:r>
              <a:rPr lang="ru-RU" sz="1550" i="1" dirty="0" err="1">
                <a:solidFill>
                  <a:srgbClr val="0070C0"/>
                </a:solidFill>
              </a:rPr>
              <a:t>уніфікації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деяких</a:t>
            </a:r>
            <a:r>
              <a:rPr lang="ru-RU" sz="1550" i="1" dirty="0">
                <a:solidFill>
                  <a:srgbClr val="0070C0"/>
                </a:solidFill>
              </a:rPr>
              <a:t> правил </a:t>
            </a:r>
            <a:r>
              <a:rPr lang="ru-RU" sz="1550" i="1" dirty="0" err="1">
                <a:solidFill>
                  <a:srgbClr val="0070C0"/>
                </a:solidFill>
              </a:rPr>
              <a:t>стосовно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повітряних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перевезень</a:t>
            </a:r>
            <a:r>
              <a:rPr lang="ru-RU" sz="1550" i="1" dirty="0">
                <a:solidFill>
                  <a:srgbClr val="0070C0"/>
                </a:solidFill>
              </a:rPr>
              <a:t> 1929р.</a:t>
            </a:r>
          </a:p>
          <a:p>
            <a:r>
              <a:rPr lang="ru-RU" sz="1550" i="1" dirty="0" smtClean="0">
                <a:solidFill>
                  <a:srgbClr val="0070C0"/>
                </a:solidFill>
              </a:rPr>
              <a:t>4</a:t>
            </a:r>
            <a:r>
              <a:rPr lang="ru-RU" sz="1550" i="1" dirty="0">
                <a:solidFill>
                  <a:srgbClr val="0070C0"/>
                </a:solidFill>
              </a:rPr>
              <a:t>) </a:t>
            </a:r>
            <a:r>
              <a:rPr lang="ru-RU" sz="1550" i="1" dirty="0" err="1">
                <a:solidFill>
                  <a:srgbClr val="0070C0"/>
                </a:solidFill>
              </a:rPr>
              <a:t>щодо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автомобільних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перевезень</a:t>
            </a:r>
            <a:r>
              <a:rPr lang="ru-RU" sz="1550" i="1" dirty="0">
                <a:solidFill>
                  <a:srgbClr val="0070C0"/>
                </a:solidFill>
              </a:rPr>
              <a:t> – </a:t>
            </a:r>
            <a:r>
              <a:rPr lang="ru-RU" sz="1550" i="1" dirty="0" err="1">
                <a:solidFill>
                  <a:srgbClr val="0070C0"/>
                </a:solidFill>
              </a:rPr>
              <a:t>Конвенція</a:t>
            </a:r>
            <a:r>
              <a:rPr lang="ru-RU" sz="1550" i="1" dirty="0">
                <a:solidFill>
                  <a:srgbClr val="0070C0"/>
                </a:solidFill>
              </a:rPr>
              <a:t> про договори </a:t>
            </a:r>
            <a:r>
              <a:rPr lang="ru-RU" sz="1550" i="1" dirty="0" err="1">
                <a:solidFill>
                  <a:srgbClr val="0070C0"/>
                </a:solidFill>
              </a:rPr>
              <a:t>міжнародного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вантажів</a:t>
            </a:r>
            <a:r>
              <a:rPr lang="ru-RU" sz="1550" i="1" dirty="0">
                <a:solidFill>
                  <a:srgbClr val="0070C0"/>
                </a:solidFill>
              </a:rPr>
              <a:t> </a:t>
            </a:r>
            <a:r>
              <a:rPr lang="ru-RU" sz="1550" i="1" dirty="0" err="1">
                <a:solidFill>
                  <a:srgbClr val="0070C0"/>
                </a:solidFill>
              </a:rPr>
              <a:t>автомобільним</a:t>
            </a:r>
            <a:r>
              <a:rPr lang="ru-RU" sz="1550" i="1" dirty="0">
                <a:solidFill>
                  <a:srgbClr val="0070C0"/>
                </a:solidFill>
              </a:rPr>
              <a:t> транспортом (Женева, 1956р.).</a:t>
            </a:r>
          </a:p>
        </p:txBody>
      </p:sp>
    </p:spTree>
    <p:extLst>
      <p:ext uri="{BB962C8B-B14F-4D97-AF65-F5344CB8AC3E}">
        <p14:creationId xmlns:p14="http://schemas.microsoft.com/office/powerpoint/2010/main" val="384824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5580112" cy="175260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err="1">
                <a:solidFill>
                  <a:srgbClr val="0070C0"/>
                </a:solidFill>
              </a:rPr>
              <a:t>Морські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перевезення</a:t>
            </a:r>
            <a:endParaRPr lang="ru-RU" sz="2400" b="1" i="1" dirty="0">
              <a:solidFill>
                <a:srgbClr val="0070C0"/>
              </a:solidFill>
            </a:endParaRPr>
          </a:p>
          <a:p>
            <a:pPr algn="r"/>
            <a:r>
              <a:rPr lang="ru-RU" sz="1600" i="1" dirty="0" err="1" smtClean="0">
                <a:solidFill>
                  <a:srgbClr val="0070C0"/>
                </a:solidFill>
              </a:rPr>
              <a:t>Морські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rgbClr val="0070C0"/>
                </a:solidFill>
              </a:rPr>
              <a:t>судна </a:t>
            </a:r>
            <a:r>
              <a:rPr lang="ru-RU" sz="1600" i="1" dirty="0" err="1">
                <a:solidFill>
                  <a:srgbClr val="0070C0"/>
                </a:solidFill>
              </a:rPr>
              <a:t>класифікуються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залежно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видів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що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пе­ревозяться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регулярності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рейсів</a:t>
            </a:r>
            <a:r>
              <a:rPr lang="ru-RU" sz="1600" i="1" dirty="0">
                <a:solidFill>
                  <a:srgbClr val="0070C0"/>
                </a:solidFill>
              </a:rPr>
              <a:t>, форм </a:t>
            </a:r>
            <a:r>
              <a:rPr lang="ru-RU" sz="1600" i="1" dirty="0" err="1">
                <a:solidFill>
                  <a:srgbClr val="0070C0"/>
                </a:solidFill>
              </a:rPr>
              <a:t>договорів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Інтерес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представляє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поділ</a:t>
            </a:r>
            <a:r>
              <a:rPr lang="ru-RU" sz="1600" i="1" dirty="0">
                <a:solidFill>
                  <a:srgbClr val="0070C0"/>
                </a:solidFill>
              </a:rPr>
              <a:t> ринку </a:t>
            </a:r>
            <a:r>
              <a:rPr lang="ru-RU" sz="1600" i="1" dirty="0" err="1">
                <a:solidFill>
                  <a:srgbClr val="0070C0"/>
                </a:solidFill>
              </a:rPr>
              <a:t>морських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 на </a:t>
            </a:r>
            <a:r>
              <a:rPr lang="ru-RU" sz="1600" i="1" dirty="0" err="1">
                <a:solidFill>
                  <a:srgbClr val="0070C0"/>
                </a:solidFill>
              </a:rPr>
              <a:t>трампове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лінійне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судноплавство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pPr algn="r"/>
            <a:r>
              <a:rPr lang="ru-RU" sz="1600" i="1" dirty="0" err="1" smtClean="0">
                <a:solidFill>
                  <a:srgbClr val="0070C0"/>
                </a:solidFill>
              </a:rPr>
              <a:t>Трампове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судноплавство.Трамповими</a:t>
            </a:r>
            <a:r>
              <a:rPr lang="ru-RU" sz="1600" i="1" dirty="0">
                <a:solidFill>
                  <a:srgbClr val="0070C0"/>
                </a:solidFill>
              </a:rPr>
              <a:t> (англ. </a:t>
            </a:r>
            <a:r>
              <a:rPr lang="ru-RU" sz="1600" i="1" dirty="0" err="1">
                <a:solidFill>
                  <a:srgbClr val="0070C0"/>
                </a:solidFill>
              </a:rPr>
              <a:t>Ігатр</a:t>
            </a:r>
            <a:r>
              <a:rPr lang="ru-RU" sz="1600" i="1" dirty="0">
                <a:solidFill>
                  <a:srgbClr val="0070C0"/>
                </a:solidFill>
              </a:rPr>
              <a:t> - бродяга) </a:t>
            </a:r>
            <a:r>
              <a:rPr lang="ru-RU" sz="1600" i="1" dirty="0" err="1">
                <a:solidFill>
                  <a:srgbClr val="0070C0"/>
                </a:solidFill>
              </a:rPr>
              <a:t>на­зиваються</a:t>
            </a:r>
            <a:r>
              <a:rPr lang="ru-RU" sz="1600" i="1" dirty="0">
                <a:solidFill>
                  <a:srgbClr val="0070C0"/>
                </a:solidFill>
              </a:rPr>
              <a:t> судна, </a:t>
            </a:r>
            <a:r>
              <a:rPr lang="ru-RU" sz="1600" i="1" dirty="0" err="1">
                <a:solidFill>
                  <a:srgbClr val="0070C0"/>
                </a:solidFill>
              </a:rPr>
              <a:t>які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здійснюють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нерегулярні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рейси</a:t>
            </a:r>
            <a:r>
              <a:rPr lang="ru-RU" sz="1600" i="1" dirty="0">
                <a:solidFill>
                  <a:srgbClr val="0070C0"/>
                </a:solidFill>
              </a:rPr>
              <a:t>, без </a:t>
            </a:r>
            <a:r>
              <a:rPr lang="ru-RU" sz="1600" i="1" dirty="0" err="1">
                <a:solidFill>
                  <a:srgbClr val="0070C0"/>
                </a:solidFill>
              </a:rPr>
              <a:t>чіткого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розкла­ду</a:t>
            </a:r>
            <a:r>
              <a:rPr lang="ru-RU" sz="1600" i="1" dirty="0">
                <a:solidFill>
                  <a:srgbClr val="0070C0"/>
                </a:solidFill>
              </a:rPr>
              <a:t>, і </a:t>
            </a:r>
            <a:r>
              <a:rPr lang="ru-RU" sz="1600" i="1" dirty="0" err="1">
                <a:solidFill>
                  <a:srgbClr val="0070C0"/>
                </a:solidFill>
              </a:rPr>
              <a:t>скеровуються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судновласниками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туди</a:t>
            </a:r>
            <a:r>
              <a:rPr lang="ru-RU" sz="1600" i="1" dirty="0">
                <a:solidFill>
                  <a:srgbClr val="0070C0"/>
                </a:solidFill>
              </a:rPr>
              <a:t>, де з боку </a:t>
            </a:r>
            <a:r>
              <a:rPr lang="ru-RU" sz="1600" i="1" dirty="0" err="1">
                <a:solidFill>
                  <a:srgbClr val="0070C0"/>
                </a:solidFill>
              </a:rPr>
              <a:t>фрахтувальників</a:t>
            </a:r>
            <a:r>
              <a:rPr lang="ru-RU" sz="1600" i="1" dirty="0">
                <a:solidFill>
                  <a:srgbClr val="0070C0"/>
                </a:solidFill>
              </a:rPr>
              <a:t> є попит на тоннаж. </a:t>
            </a:r>
            <a:r>
              <a:rPr lang="ru-RU" sz="1600" i="1" dirty="0" err="1">
                <a:solidFill>
                  <a:srgbClr val="0070C0"/>
                </a:solidFill>
              </a:rPr>
              <a:t>Трампові</a:t>
            </a:r>
            <a:r>
              <a:rPr lang="ru-RU" sz="1600" i="1" dirty="0">
                <a:solidFill>
                  <a:srgbClr val="0070C0"/>
                </a:solidFill>
              </a:rPr>
              <a:t> судна </a:t>
            </a:r>
            <a:r>
              <a:rPr lang="ru-RU" sz="1600" i="1" dirty="0" err="1">
                <a:solidFill>
                  <a:srgbClr val="0070C0"/>
                </a:solidFill>
              </a:rPr>
              <a:t>транспортують</a:t>
            </a:r>
            <a:r>
              <a:rPr lang="ru-RU" sz="1600" i="1" dirty="0">
                <a:solidFill>
                  <a:srgbClr val="0070C0"/>
                </a:solidFill>
              </a:rPr>
              <a:t> в основному </a:t>
            </a:r>
            <a:r>
              <a:rPr lang="ru-RU" sz="1600" i="1" dirty="0" err="1">
                <a:solidFill>
                  <a:srgbClr val="0070C0"/>
                </a:solidFill>
              </a:rPr>
              <a:t>масові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</a:t>
            </a:r>
            <a:r>
              <a:rPr lang="ru-RU" sz="1600" i="1" dirty="0">
                <a:solidFill>
                  <a:srgbClr val="0070C0"/>
                </a:solidFill>
              </a:rPr>
              <a:t>: деревину, руду, </a:t>
            </a:r>
            <a:r>
              <a:rPr lang="ru-RU" sz="1600" i="1" dirty="0" err="1">
                <a:solidFill>
                  <a:srgbClr val="0070C0"/>
                </a:solidFill>
              </a:rPr>
              <a:t>вугілля</a:t>
            </a:r>
            <a:r>
              <a:rPr lang="ru-RU" sz="1600" i="1" dirty="0">
                <a:solidFill>
                  <a:srgbClr val="0070C0"/>
                </a:solidFill>
              </a:rPr>
              <a:t>, зерно, </a:t>
            </a:r>
            <a:r>
              <a:rPr lang="ru-RU" sz="1600" i="1" dirty="0" err="1">
                <a:solidFill>
                  <a:srgbClr val="0070C0"/>
                </a:solidFill>
              </a:rPr>
              <a:t>нафтопродукти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інші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що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перевозяться</a:t>
            </a:r>
            <a:r>
              <a:rPr lang="ru-RU" sz="1600" i="1" dirty="0">
                <a:solidFill>
                  <a:srgbClr val="0070C0"/>
                </a:solidFill>
              </a:rPr>
              <a:t> навалом </a:t>
            </a:r>
            <a:r>
              <a:rPr lang="ru-RU" sz="1600" i="1" dirty="0" err="1">
                <a:solidFill>
                  <a:srgbClr val="0070C0"/>
                </a:solidFill>
              </a:rPr>
              <a:t>чи</a:t>
            </a:r>
            <a:r>
              <a:rPr lang="ru-RU" sz="1600" i="1" dirty="0">
                <a:solidFill>
                  <a:srgbClr val="0070C0"/>
                </a:solidFill>
              </a:rPr>
              <a:t> наливом</a:t>
            </a:r>
            <a:r>
              <a:rPr lang="ru-RU" sz="1550" i="1" dirty="0" smtClean="0">
                <a:solidFill>
                  <a:srgbClr val="0070C0"/>
                </a:solidFill>
              </a:rPr>
              <a:t>.</a:t>
            </a:r>
            <a:endParaRPr lang="ru-RU" sz="155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80" y="332656"/>
            <a:ext cx="3368462" cy="326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89754" y="3637919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err="1">
                <a:solidFill>
                  <a:srgbClr val="0070C0"/>
                </a:solidFill>
              </a:rPr>
              <a:t>Договір</a:t>
            </a:r>
            <a:r>
              <a:rPr lang="ru-RU" sz="1600" i="1" dirty="0">
                <a:solidFill>
                  <a:srgbClr val="0070C0"/>
                </a:solidFill>
              </a:rPr>
              <a:t> на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трамповими</a:t>
            </a:r>
            <a:r>
              <a:rPr lang="ru-RU" sz="1600" i="1" dirty="0">
                <a:solidFill>
                  <a:srgbClr val="0070C0"/>
                </a:solidFill>
              </a:rPr>
              <a:t> суднами </a:t>
            </a:r>
            <a:r>
              <a:rPr lang="ru-RU" sz="1600" i="1" dirty="0" err="1">
                <a:solidFill>
                  <a:srgbClr val="0070C0"/>
                </a:solidFill>
              </a:rPr>
              <a:t>укладається</a:t>
            </a:r>
            <a:r>
              <a:rPr lang="ru-RU" sz="1600" i="1" dirty="0">
                <a:solidFill>
                  <a:srgbClr val="0070C0"/>
                </a:solidFill>
              </a:rPr>
              <a:t> у </a:t>
            </a:r>
            <a:r>
              <a:rPr lang="ru-RU" sz="1600" i="1" dirty="0" err="1">
                <a:solidFill>
                  <a:srgbClr val="0070C0"/>
                </a:solidFill>
              </a:rPr>
              <a:t>вигляді</a:t>
            </a:r>
            <a:r>
              <a:rPr lang="ru-RU" sz="1600" i="1" dirty="0">
                <a:solidFill>
                  <a:srgbClr val="0070C0"/>
                </a:solidFill>
              </a:rPr>
              <a:t> чартеру (с</a:t>
            </a:r>
            <a:r>
              <a:rPr lang="en-US" sz="1600" i="1" dirty="0" err="1">
                <a:solidFill>
                  <a:srgbClr val="0070C0"/>
                </a:solidFill>
              </a:rPr>
              <a:t>harter</a:t>
            </a:r>
            <a:r>
              <a:rPr lang="en-US" sz="1600" i="1" dirty="0">
                <a:solidFill>
                  <a:srgbClr val="0070C0"/>
                </a:solidFill>
              </a:rPr>
              <a:t>-</a:t>
            </a:r>
            <a:r>
              <a:rPr lang="ru-RU" sz="1600" i="1" dirty="0" err="1">
                <a:solidFill>
                  <a:srgbClr val="0070C0"/>
                </a:solidFill>
              </a:rPr>
              <a:t>раг</a:t>
            </a:r>
            <a:r>
              <a:rPr lang="en-US" sz="1600" i="1" dirty="0">
                <a:solidFill>
                  <a:srgbClr val="0070C0"/>
                </a:solidFill>
              </a:rPr>
              <a:t>t</a:t>
            </a:r>
            <a:r>
              <a:rPr lang="ru-RU" sz="1600" i="1" dirty="0">
                <a:solidFill>
                  <a:srgbClr val="0070C0"/>
                </a:solidFill>
              </a:rPr>
              <a:t>у).Сторонами у чартерному </a:t>
            </a:r>
            <a:r>
              <a:rPr lang="ru-RU" sz="1600" i="1" dirty="0" err="1">
                <a:solidFill>
                  <a:srgbClr val="0070C0"/>
                </a:solidFill>
              </a:rPr>
              <a:t>договорі</a:t>
            </a:r>
            <a:r>
              <a:rPr lang="ru-RU" sz="1600" i="1" dirty="0">
                <a:solidFill>
                  <a:srgbClr val="0070C0"/>
                </a:solidFill>
              </a:rPr>
              <a:t> є </a:t>
            </a:r>
            <a:r>
              <a:rPr lang="ru-RU" sz="1600" i="1" dirty="0" err="1">
                <a:solidFill>
                  <a:srgbClr val="0070C0"/>
                </a:solidFill>
              </a:rPr>
              <a:t>фрахтувальник</a:t>
            </a:r>
            <a:r>
              <a:rPr lang="ru-RU" sz="1600" i="1" dirty="0">
                <a:solidFill>
                  <a:srgbClr val="0070C0"/>
                </a:solidFill>
              </a:rPr>
              <a:t> і </a:t>
            </a:r>
            <a:r>
              <a:rPr lang="ru-RU" sz="1600" i="1" dirty="0" err="1">
                <a:solidFill>
                  <a:srgbClr val="0070C0"/>
                </a:solidFill>
              </a:rPr>
              <a:t>фрахтівник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Пункти</a:t>
            </a:r>
            <a:r>
              <a:rPr lang="ru-RU" sz="1600" i="1" dirty="0">
                <a:solidFill>
                  <a:srgbClr val="0070C0"/>
                </a:solidFill>
              </a:rPr>
              <a:t> чартерного договору </a:t>
            </a:r>
            <a:r>
              <a:rPr lang="ru-RU" sz="1600" i="1" dirty="0" err="1">
                <a:solidFill>
                  <a:srgbClr val="0070C0"/>
                </a:solidFill>
              </a:rPr>
              <a:t>такі</a:t>
            </a:r>
            <a:r>
              <a:rPr lang="ru-RU" sz="1600" i="1" dirty="0">
                <a:solidFill>
                  <a:srgbClr val="0070C0"/>
                </a:solidFill>
              </a:rPr>
              <a:t>:</a:t>
            </a:r>
          </a:p>
          <a:p>
            <a:pPr algn="r"/>
            <a:r>
              <a:rPr lang="ru-RU" sz="1600" i="1" dirty="0">
                <a:solidFill>
                  <a:srgbClr val="0070C0"/>
                </a:solidFill>
              </a:rPr>
              <a:t>• Час і </a:t>
            </a:r>
            <a:r>
              <a:rPr lang="ru-RU" sz="1600" i="1" dirty="0" err="1">
                <a:solidFill>
                  <a:srgbClr val="0070C0"/>
                </a:solidFill>
              </a:rPr>
              <a:t>місце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укладання</a:t>
            </a:r>
            <a:r>
              <a:rPr lang="ru-RU" sz="1600" i="1" dirty="0">
                <a:solidFill>
                  <a:srgbClr val="0070C0"/>
                </a:solidFill>
              </a:rPr>
              <a:t> чартеру;</a:t>
            </a:r>
          </a:p>
          <a:p>
            <a:pPr algn="r"/>
            <a:r>
              <a:rPr lang="ru-RU" sz="1600" i="1" dirty="0">
                <a:solidFill>
                  <a:srgbClr val="0070C0"/>
                </a:solidFill>
              </a:rPr>
              <a:t>• </a:t>
            </a:r>
            <a:r>
              <a:rPr lang="ru-RU" sz="1600" i="1" dirty="0" err="1">
                <a:solidFill>
                  <a:srgbClr val="0070C0"/>
                </a:solidFill>
              </a:rPr>
              <a:t>назва</a:t>
            </a:r>
            <a:r>
              <a:rPr lang="ru-RU" sz="1600" i="1" dirty="0">
                <a:solidFill>
                  <a:srgbClr val="0070C0"/>
                </a:solidFill>
              </a:rPr>
              <a:t> й </a:t>
            </a:r>
            <a:r>
              <a:rPr lang="ru-RU" sz="1600" i="1" dirty="0" err="1">
                <a:solidFill>
                  <a:srgbClr val="0070C0"/>
                </a:solidFill>
              </a:rPr>
              <a:t>опис</a:t>
            </a:r>
            <a:r>
              <a:rPr lang="ru-RU" sz="1600" i="1" dirty="0">
                <a:solidFill>
                  <a:srgbClr val="0070C0"/>
                </a:solidFill>
              </a:rPr>
              <a:t> судна;</a:t>
            </a:r>
          </a:p>
          <a:p>
            <a:pPr algn="r"/>
            <a:r>
              <a:rPr lang="ru-RU" sz="1600" i="1" dirty="0">
                <a:solidFill>
                  <a:srgbClr val="0070C0"/>
                </a:solidFill>
              </a:rPr>
              <a:t>• право </a:t>
            </a:r>
            <a:r>
              <a:rPr lang="ru-RU" sz="1600" i="1" dirty="0" err="1">
                <a:solidFill>
                  <a:srgbClr val="0070C0"/>
                </a:solidFill>
              </a:rPr>
              <a:t>заміни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початкове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вказаного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терміну</a:t>
            </a:r>
            <a:r>
              <a:rPr lang="ru-RU" sz="1600" i="1" dirty="0">
                <a:solidFill>
                  <a:srgbClr val="0070C0"/>
                </a:solidFill>
              </a:rPr>
              <a:t>;</a:t>
            </a:r>
          </a:p>
          <a:p>
            <a:pPr algn="r"/>
            <a:r>
              <a:rPr lang="ru-RU" sz="1600" i="1" dirty="0">
                <a:solidFill>
                  <a:srgbClr val="0070C0"/>
                </a:solidFill>
              </a:rPr>
              <a:t>• </a:t>
            </a:r>
            <a:r>
              <a:rPr lang="ru-RU" sz="1600" i="1" dirty="0" err="1">
                <a:solidFill>
                  <a:srgbClr val="0070C0"/>
                </a:solidFill>
              </a:rPr>
              <a:t>рід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вантажу</a:t>
            </a:r>
            <a:r>
              <a:rPr lang="ru-RU" sz="1600" i="1" dirty="0">
                <a:solidFill>
                  <a:srgbClr val="0070C0"/>
                </a:solidFill>
              </a:rPr>
              <a:t>;</a:t>
            </a:r>
          </a:p>
          <a:p>
            <a:pPr algn="r"/>
            <a:r>
              <a:rPr lang="ru-RU" sz="1600" i="1" dirty="0">
                <a:solidFill>
                  <a:srgbClr val="0070C0"/>
                </a:solidFill>
              </a:rPr>
              <a:t>• </a:t>
            </a:r>
            <a:r>
              <a:rPr lang="ru-RU" sz="1600" i="1" dirty="0" err="1">
                <a:solidFill>
                  <a:srgbClr val="0070C0"/>
                </a:solidFill>
              </a:rPr>
              <a:t>місце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повантаження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розвантаження</a:t>
            </a:r>
            <a:r>
              <a:rPr lang="ru-RU" sz="1600" i="1" dirty="0">
                <a:solidFill>
                  <a:srgbClr val="0070C0"/>
                </a:solidFill>
              </a:rPr>
              <a:t>;</a:t>
            </a:r>
          </a:p>
          <a:p>
            <a:pPr algn="r"/>
            <a:r>
              <a:rPr lang="ru-RU" sz="1600" i="1" dirty="0">
                <a:solidFill>
                  <a:srgbClr val="0070C0"/>
                </a:solidFill>
              </a:rPr>
              <a:t>• </a:t>
            </a:r>
            <a:r>
              <a:rPr lang="ru-RU" sz="1600" i="1" dirty="0" err="1">
                <a:solidFill>
                  <a:srgbClr val="0070C0"/>
                </a:solidFill>
              </a:rPr>
              <a:t>умови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повантаження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розвантаження</a:t>
            </a:r>
            <a:r>
              <a:rPr lang="ru-RU" sz="1600" i="1" dirty="0">
                <a:solidFill>
                  <a:srgbClr val="0070C0"/>
                </a:solidFill>
              </a:rPr>
              <a:t>;</a:t>
            </a:r>
          </a:p>
          <a:p>
            <a:pPr algn="r"/>
            <a:r>
              <a:rPr lang="ru-RU" sz="1600" i="1" dirty="0">
                <a:solidFill>
                  <a:srgbClr val="0070C0"/>
                </a:solidFill>
              </a:rPr>
              <a:t>• порядок оплати фрахту;</a:t>
            </a:r>
          </a:p>
          <a:p>
            <a:pPr algn="r"/>
            <a:r>
              <a:rPr lang="ru-RU" sz="1600" i="1" dirty="0">
                <a:solidFill>
                  <a:srgbClr val="0070C0"/>
                </a:solidFill>
              </a:rPr>
              <a:t>• </a:t>
            </a:r>
            <a:r>
              <a:rPr lang="ru-RU" sz="1600" i="1" dirty="0" err="1">
                <a:solidFill>
                  <a:srgbClr val="0070C0"/>
                </a:solidFill>
              </a:rPr>
              <a:t>термін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подачі</a:t>
            </a:r>
            <a:r>
              <a:rPr lang="ru-RU" sz="1600" i="1" dirty="0">
                <a:solidFill>
                  <a:srgbClr val="0070C0"/>
                </a:solidFill>
              </a:rPr>
              <a:t> судна, </a:t>
            </a:r>
            <a:endParaRPr lang="ru-RU" sz="1600" i="1" dirty="0" smtClean="0">
              <a:solidFill>
                <a:srgbClr val="0070C0"/>
              </a:solidFill>
            </a:endParaRPr>
          </a:p>
          <a:p>
            <a:pPr algn="r"/>
            <a:r>
              <a:rPr lang="ru-RU" sz="1600" i="1" dirty="0" smtClean="0">
                <a:solidFill>
                  <a:srgbClr val="0070C0"/>
                </a:solidFill>
              </a:rPr>
              <a:t>у </a:t>
            </a:r>
            <a:r>
              <a:rPr lang="ru-RU" sz="1600" i="1" dirty="0">
                <a:solidFill>
                  <a:srgbClr val="0070C0"/>
                </a:solidFill>
              </a:rPr>
              <a:t>т. ч. канцелинг - </a:t>
            </a:r>
            <a:r>
              <a:rPr lang="ru-RU" sz="1600" i="1" dirty="0" err="1">
                <a:solidFill>
                  <a:srgbClr val="0070C0"/>
                </a:solidFill>
              </a:rPr>
              <a:t>кінцевий</a:t>
            </a:r>
            <a:r>
              <a:rPr lang="ru-RU" sz="1600" i="1" dirty="0">
                <a:solidFill>
                  <a:srgbClr val="0070C0"/>
                </a:solidFill>
              </a:rPr>
              <a:t> строк.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0227"/>
            <a:ext cx="4104456" cy="233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04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208912" cy="2448272"/>
          </a:xfrm>
        </p:spPr>
        <p:txBody>
          <a:bodyPr>
            <a:noAutofit/>
          </a:bodyPr>
          <a:lstStyle/>
          <a:p>
            <a:r>
              <a:rPr lang="ru-RU" sz="2000" i="1" dirty="0" err="1">
                <a:solidFill>
                  <a:srgbClr val="0070C0"/>
                </a:solidFill>
              </a:rPr>
              <a:t>Лінійне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судноплавство</a:t>
            </a:r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Лінійне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судноплавство</a:t>
            </a:r>
            <a:r>
              <a:rPr lang="ru-RU" sz="1600" i="1" dirty="0">
                <a:solidFill>
                  <a:srgbClr val="0070C0"/>
                </a:solidFill>
              </a:rPr>
              <a:t>- </a:t>
            </a:r>
            <a:r>
              <a:rPr lang="ru-RU" sz="1600" i="1" dirty="0" err="1">
                <a:solidFill>
                  <a:srgbClr val="0070C0"/>
                </a:solidFill>
              </a:rPr>
              <a:t>це</a:t>
            </a:r>
            <a:r>
              <a:rPr lang="ru-RU" sz="1600" i="1" dirty="0">
                <a:solidFill>
                  <a:srgbClr val="0070C0"/>
                </a:solidFill>
              </a:rPr>
              <a:t> форма </a:t>
            </a:r>
            <a:r>
              <a:rPr lang="ru-RU" sz="1600" i="1" dirty="0" err="1">
                <a:solidFill>
                  <a:srgbClr val="0070C0"/>
                </a:solidFill>
              </a:rPr>
              <a:t>транспортних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послуг</a:t>
            </a:r>
            <a:r>
              <a:rPr lang="ru-RU" sz="1600" i="1" dirty="0">
                <a:solidFill>
                  <a:srgbClr val="0070C0"/>
                </a:solidFill>
              </a:rPr>
              <a:t>, яка </a:t>
            </a:r>
            <a:r>
              <a:rPr lang="ru-RU" sz="1600" i="1" dirty="0" err="1">
                <a:solidFill>
                  <a:srgbClr val="0070C0"/>
                </a:solidFill>
              </a:rPr>
              <a:t>забезпе­чує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регулярні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встановленими</a:t>
            </a:r>
            <a:r>
              <a:rPr lang="ru-RU" sz="1600" i="1" dirty="0">
                <a:solidFill>
                  <a:srgbClr val="0070C0"/>
                </a:solidFill>
              </a:rPr>
              <a:t> портами </a:t>
            </a:r>
            <a:r>
              <a:rPr lang="ru-RU" sz="1600" i="1" dirty="0" err="1">
                <a:solidFill>
                  <a:srgbClr val="0070C0"/>
                </a:solidFill>
              </a:rPr>
              <a:t>генеральних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за </a:t>
            </a:r>
            <a:r>
              <a:rPr lang="ru-RU" sz="1600" i="1" dirty="0" err="1">
                <a:solidFill>
                  <a:srgbClr val="0070C0"/>
                </a:solidFill>
              </a:rPr>
              <a:t>заздалегідь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оголошеним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розкладом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Розрізняють</a:t>
            </a:r>
            <a:r>
              <a:rPr lang="ru-RU" sz="1600" i="1" dirty="0">
                <a:solidFill>
                  <a:srgbClr val="0070C0"/>
                </a:solidFill>
              </a:rPr>
              <a:t> три </a:t>
            </a:r>
            <a:r>
              <a:rPr lang="ru-RU" sz="1600" i="1" dirty="0" err="1">
                <a:solidFill>
                  <a:srgbClr val="0070C0"/>
                </a:solidFill>
              </a:rPr>
              <a:t>типи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ліній</a:t>
            </a:r>
            <a:r>
              <a:rPr lang="ru-RU" sz="1600" i="1" dirty="0">
                <a:solidFill>
                  <a:srgbClr val="0070C0"/>
                </a:solidFill>
              </a:rPr>
              <a:t>: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• </a:t>
            </a:r>
            <a:r>
              <a:rPr lang="ru-RU" sz="1600" i="1" dirty="0" err="1">
                <a:solidFill>
                  <a:srgbClr val="0070C0"/>
                </a:solidFill>
              </a:rPr>
              <a:t>односторонні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які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обслуговуються</a:t>
            </a:r>
            <a:r>
              <a:rPr lang="ru-RU" sz="1600" i="1" dirty="0">
                <a:solidFill>
                  <a:srgbClr val="0070C0"/>
                </a:solidFill>
              </a:rPr>
              <a:t> одним </a:t>
            </a:r>
            <a:r>
              <a:rPr lang="ru-RU" sz="1600" i="1" dirty="0" err="1">
                <a:solidFill>
                  <a:srgbClr val="0070C0"/>
                </a:solidFill>
              </a:rPr>
              <a:t>судновласником</a:t>
            </a:r>
            <a:r>
              <a:rPr lang="ru-RU" sz="1600" i="1" dirty="0">
                <a:solidFill>
                  <a:srgbClr val="0070C0"/>
                </a:solidFill>
              </a:rPr>
              <a:t>;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• </a:t>
            </a:r>
            <a:r>
              <a:rPr lang="ru-RU" sz="1600" i="1" dirty="0" err="1">
                <a:solidFill>
                  <a:srgbClr val="0070C0"/>
                </a:solidFill>
              </a:rPr>
              <a:t>спільні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які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обслуговуються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кількома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транспортними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компаніями</a:t>
            </a:r>
            <a:r>
              <a:rPr lang="ru-RU" sz="1600" i="1" dirty="0">
                <a:solidFill>
                  <a:srgbClr val="0070C0"/>
                </a:solidFill>
              </a:rPr>
              <a:t>: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• </a:t>
            </a:r>
            <a:r>
              <a:rPr lang="ru-RU" sz="1600" i="1" dirty="0" err="1">
                <a:solidFill>
                  <a:srgbClr val="0070C0"/>
                </a:solidFill>
              </a:rPr>
              <a:t>конференціальні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організовані</a:t>
            </a:r>
            <a:r>
              <a:rPr lang="ru-RU" sz="1600" i="1" dirty="0">
                <a:solidFill>
                  <a:srgbClr val="0070C0"/>
                </a:solidFill>
              </a:rPr>
              <a:t> для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на </a:t>
            </a:r>
            <a:r>
              <a:rPr lang="ru-RU" sz="1600" i="1" dirty="0" err="1">
                <a:solidFill>
                  <a:srgbClr val="0070C0"/>
                </a:solidFill>
              </a:rPr>
              <a:t>океансь­ких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напрямках</a:t>
            </a:r>
            <a:r>
              <a:rPr lang="ru-RU" sz="1600" i="1" dirty="0">
                <a:solidFill>
                  <a:srgbClr val="0070C0"/>
                </a:solidFill>
              </a:rPr>
              <a:t> на </a:t>
            </a:r>
            <a:r>
              <a:rPr lang="ru-RU" sz="1600" i="1" dirty="0" err="1">
                <a:solidFill>
                  <a:srgbClr val="0070C0"/>
                </a:solidFill>
              </a:rPr>
              <a:t>основі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угод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конференцій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судновласницьких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ком­паній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Перевагами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лінійного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судноплавства</a:t>
            </a:r>
            <a:r>
              <a:rPr lang="ru-RU" sz="1600" i="1" dirty="0">
                <a:solidFill>
                  <a:srgbClr val="0070C0"/>
                </a:solidFill>
              </a:rPr>
              <a:t> є: </a:t>
            </a:r>
            <a:r>
              <a:rPr lang="ru-RU" sz="1600" i="1" dirty="0" err="1">
                <a:solidFill>
                  <a:srgbClr val="0070C0"/>
                </a:solidFill>
              </a:rPr>
              <a:t>регулярність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дотримання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строків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розкладу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відносно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стабільні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ціни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експлуатація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спеціалізовано­го</a:t>
            </a:r>
            <a:r>
              <a:rPr lang="ru-RU" sz="1600" i="1" dirty="0">
                <a:solidFill>
                  <a:srgbClr val="0070C0"/>
                </a:solidFill>
              </a:rPr>
              <a:t> тоннажу, </a:t>
            </a:r>
            <a:r>
              <a:rPr lang="ru-RU" sz="1600" i="1" dirty="0" err="1">
                <a:solidFill>
                  <a:srgbClr val="0070C0"/>
                </a:solidFill>
              </a:rPr>
              <a:t>наявність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широкої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мережі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агентів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Лінійні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rgbClr val="0070C0"/>
                </a:solidFill>
              </a:rPr>
              <a:t>судна </a:t>
            </a:r>
            <a:r>
              <a:rPr lang="ru-RU" sz="1600" i="1" dirty="0" err="1">
                <a:solidFill>
                  <a:srgbClr val="0070C0"/>
                </a:solidFill>
              </a:rPr>
              <a:t>перевозять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переважно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дрібні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партії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ве­ликої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кількості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відправників</a:t>
            </a:r>
            <a:r>
              <a:rPr lang="ru-RU" sz="1600" i="1" dirty="0">
                <a:solidFill>
                  <a:srgbClr val="0070C0"/>
                </a:solidFill>
              </a:rPr>
              <a:t> до </a:t>
            </a:r>
            <a:r>
              <a:rPr lang="ru-RU" sz="1600" i="1" dirty="0" err="1">
                <a:solidFill>
                  <a:srgbClr val="0070C0"/>
                </a:solidFill>
              </a:rPr>
              <a:t>великої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кількості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одержувачів</a:t>
            </a:r>
            <a:r>
              <a:rPr lang="ru-RU" sz="1600" i="1" dirty="0">
                <a:solidFill>
                  <a:srgbClr val="0070C0"/>
                </a:solidFill>
              </a:rPr>
              <a:t>. Тому </a:t>
            </a:r>
            <a:r>
              <a:rPr lang="ru-RU" sz="1600" i="1" dirty="0" err="1">
                <a:solidFill>
                  <a:srgbClr val="0070C0"/>
                </a:solidFill>
              </a:rPr>
              <a:t>лі­нійні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компанії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приймають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задовго</a:t>
            </a:r>
            <a:r>
              <a:rPr lang="ru-RU" sz="1600" i="1" dirty="0">
                <a:solidFill>
                  <a:srgbClr val="0070C0"/>
                </a:solidFill>
              </a:rPr>
              <a:t> до </a:t>
            </a:r>
            <a:r>
              <a:rPr lang="ru-RU" sz="1600" i="1" dirty="0" err="1">
                <a:solidFill>
                  <a:srgbClr val="0070C0"/>
                </a:solidFill>
              </a:rPr>
              <a:t>підходу</a:t>
            </a:r>
            <a:r>
              <a:rPr lang="ru-RU" sz="1600" i="1" dirty="0">
                <a:solidFill>
                  <a:srgbClr val="0070C0"/>
                </a:solidFill>
              </a:rPr>
              <a:t> судна.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Основним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rgbClr val="0070C0"/>
                </a:solidFill>
              </a:rPr>
              <a:t>документом у </a:t>
            </a:r>
            <a:r>
              <a:rPr lang="ru-RU" sz="1600" i="1" dirty="0" err="1">
                <a:solidFill>
                  <a:srgbClr val="0070C0"/>
                </a:solidFill>
              </a:rPr>
              <a:t>морських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перевезеннях</a:t>
            </a:r>
            <a:r>
              <a:rPr lang="ru-RU" sz="1600" i="1" dirty="0">
                <a:solidFill>
                  <a:srgbClr val="0070C0"/>
                </a:solidFill>
              </a:rPr>
              <a:t> є коносамент.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Коносамент- </a:t>
            </a:r>
            <a:r>
              <a:rPr lang="ru-RU" sz="1600" i="1" dirty="0" err="1">
                <a:solidFill>
                  <a:srgbClr val="0070C0"/>
                </a:solidFill>
              </a:rPr>
              <a:t>це</a:t>
            </a:r>
            <a:r>
              <a:rPr lang="ru-RU" sz="1600" i="1" dirty="0">
                <a:solidFill>
                  <a:srgbClr val="0070C0"/>
                </a:solidFill>
              </a:rPr>
              <a:t> документ, </a:t>
            </a:r>
            <a:r>
              <a:rPr lang="ru-RU" sz="1600" i="1" dirty="0" err="1">
                <a:solidFill>
                  <a:srgbClr val="0070C0"/>
                </a:solidFill>
              </a:rPr>
              <a:t>який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видає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судновласник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вантажо­відправникові</a:t>
            </a:r>
            <a:r>
              <a:rPr lang="ru-RU" sz="1600" i="1" dirty="0">
                <a:solidFill>
                  <a:srgbClr val="0070C0"/>
                </a:solidFill>
              </a:rPr>
              <a:t> на </a:t>
            </a:r>
            <a:r>
              <a:rPr lang="ru-RU" sz="1600" i="1" dirty="0" err="1">
                <a:solidFill>
                  <a:srgbClr val="0070C0"/>
                </a:solidFill>
              </a:rPr>
              <a:t>підтвердження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прийняття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вантажу</a:t>
            </a:r>
            <a:r>
              <a:rPr lang="ru-RU" sz="1600" i="1" dirty="0">
                <a:solidFill>
                  <a:srgbClr val="0070C0"/>
                </a:solidFill>
              </a:rPr>
              <a:t> до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морським</a:t>
            </a:r>
            <a:r>
              <a:rPr lang="ru-RU" sz="1600" i="1" dirty="0">
                <a:solidFill>
                  <a:srgbClr val="0070C0"/>
                </a:solidFill>
              </a:rPr>
              <a:t> шляхом. </a:t>
            </a:r>
            <a:r>
              <a:rPr lang="ru-RU" sz="1600" i="1" dirty="0" err="1">
                <a:solidFill>
                  <a:srgbClr val="0070C0"/>
                </a:solidFill>
              </a:rPr>
              <a:t>Окрім</a:t>
            </a:r>
            <a:r>
              <a:rPr lang="ru-RU" sz="1600" i="1" dirty="0">
                <a:solidFill>
                  <a:srgbClr val="0070C0"/>
                </a:solidFill>
              </a:rPr>
              <a:t> основного </a:t>
            </a:r>
            <a:r>
              <a:rPr lang="ru-RU" sz="1600" i="1" dirty="0" err="1">
                <a:solidFill>
                  <a:srgbClr val="0070C0"/>
                </a:solidFill>
              </a:rPr>
              <a:t>екземпляра</a:t>
            </a:r>
            <a:r>
              <a:rPr lang="ru-RU" sz="1600" i="1" dirty="0">
                <a:solidFill>
                  <a:srgbClr val="0070C0"/>
                </a:solidFill>
              </a:rPr>
              <a:t>, коносамент </a:t>
            </a:r>
            <a:r>
              <a:rPr lang="ru-RU" sz="1600" i="1" dirty="0" err="1">
                <a:solidFill>
                  <a:srgbClr val="0070C0"/>
                </a:solidFill>
              </a:rPr>
              <a:t>має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ще</a:t>
            </a:r>
            <a:r>
              <a:rPr lang="ru-RU" sz="1600" i="1" dirty="0">
                <a:solidFill>
                  <a:srgbClr val="0070C0"/>
                </a:solidFill>
              </a:rPr>
              <a:t> два </a:t>
            </a:r>
            <a:r>
              <a:rPr lang="ru-RU" sz="1600" i="1" dirty="0" err="1">
                <a:solidFill>
                  <a:srgbClr val="0070C0"/>
                </a:solidFill>
              </a:rPr>
              <a:t>чи</a:t>
            </a:r>
            <a:r>
              <a:rPr lang="ru-RU" sz="1600" i="1" dirty="0">
                <a:solidFill>
                  <a:srgbClr val="0070C0"/>
                </a:solidFill>
              </a:rPr>
              <a:t> три </a:t>
            </a:r>
            <a:r>
              <a:rPr lang="ru-RU" sz="1600" i="1" dirty="0" err="1">
                <a:solidFill>
                  <a:srgbClr val="0070C0"/>
                </a:solidFill>
              </a:rPr>
              <a:t>оригінали</a:t>
            </a:r>
            <a:r>
              <a:rPr lang="ru-RU" sz="1600" i="1" dirty="0">
                <a:solidFill>
                  <a:srgbClr val="0070C0"/>
                </a:solidFill>
              </a:rPr>
              <a:t>, на </a:t>
            </a:r>
            <a:r>
              <a:rPr lang="ru-RU" sz="1600" i="1" dirty="0" err="1">
                <a:solidFill>
                  <a:srgbClr val="0070C0"/>
                </a:solidFill>
              </a:rPr>
              <a:t>яких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перевізники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ставлять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свої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підписи</a:t>
            </a:r>
            <a:r>
              <a:rPr lang="ru-RU" sz="1600" i="1" dirty="0">
                <a:solidFill>
                  <a:srgbClr val="0070C0"/>
                </a:solidFill>
              </a:rPr>
              <a:t> та печатку. </a:t>
            </a:r>
            <a:r>
              <a:rPr lang="ru-RU" sz="1600" i="1" dirty="0" err="1">
                <a:solidFill>
                  <a:srgbClr val="0070C0"/>
                </a:solidFill>
              </a:rPr>
              <a:t>Існують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також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копії</a:t>
            </a:r>
            <a:r>
              <a:rPr lang="ru-RU" sz="1600" i="1" dirty="0">
                <a:solidFill>
                  <a:srgbClr val="0070C0"/>
                </a:solidFill>
              </a:rPr>
              <a:t> без права </a:t>
            </a:r>
            <a:r>
              <a:rPr lang="ru-RU" sz="1600" i="1" dirty="0" err="1">
                <a:solidFill>
                  <a:srgbClr val="0070C0"/>
                </a:solidFill>
              </a:rPr>
              <a:t>передачі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котрі</a:t>
            </a:r>
            <a:r>
              <a:rPr lang="ru-RU" sz="1600" i="1" dirty="0">
                <a:solidFill>
                  <a:srgbClr val="0070C0"/>
                </a:solidFill>
              </a:rPr>
              <a:t> не </a:t>
            </a:r>
            <a:r>
              <a:rPr lang="ru-RU" sz="1600" i="1" dirty="0" err="1">
                <a:solidFill>
                  <a:srgbClr val="0070C0"/>
                </a:solidFill>
              </a:rPr>
              <a:t>підписуються</a:t>
            </a:r>
            <a:r>
              <a:rPr lang="ru-RU" sz="1600" i="1" dirty="0">
                <a:solidFill>
                  <a:srgbClr val="0070C0"/>
                </a:solidFill>
              </a:rPr>
              <a:t> і не </a:t>
            </a:r>
            <a:r>
              <a:rPr lang="ru-RU" sz="1600" i="1" dirty="0" err="1">
                <a:solidFill>
                  <a:srgbClr val="0070C0"/>
                </a:solidFill>
              </a:rPr>
              <a:t>ма­ють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юридичної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сили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89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568952" cy="1752600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0070C0"/>
                </a:solidFill>
              </a:rPr>
              <a:t>Залізничні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перевезення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Базовим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rgbClr val="0070C0"/>
                </a:solidFill>
              </a:rPr>
              <a:t>документом у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товарів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залізницею</a:t>
            </a:r>
            <a:r>
              <a:rPr lang="ru-RU" sz="1600" i="1" dirty="0">
                <a:solidFill>
                  <a:srgbClr val="0070C0"/>
                </a:solidFill>
              </a:rPr>
              <a:t> з </a:t>
            </a:r>
            <a:r>
              <a:rPr lang="ru-RU" sz="1600" i="1" dirty="0" err="1">
                <a:solidFill>
                  <a:srgbClr val="0070C0"/>
                </a:solidFill>
              </a:rPr>
              <a:t>країни</a:t>
            </a:r>
            <a:r>
              <a:rPr lang="ru-RU" sz="1600" i="1" dirty="0">
                <a:solidFill>
                  <a:srgbClr val="0070C0"/>
                </a:solidFill>
              </a:rPr>
              <a:t> в </a:t>
            </a:r>
            <a:r>
              <a:rPr lang="ru-RU" sz="1600" i="1" dirty="0" err="1">
                <a:solidFill>
                  <a:srgbClr val="0070C0"/>
                </a:solidFill>
              </a:rPr>
              <a:t>країну</a:t>
            </a:r>
            <a:r>
              <a:rPr lang="ru-RU" sz="1600" i="1" dirty="0">
                <a:solidFill>
                  <a:srgbClr val="0070C0"/>
                </a:solidFill>
              </a:rPr>
              <a:t> є </a:t>
            </a:r>
            <a:r>
              <a:rPr lang="ru-RU" sz="1600" i="1" dirty="0" err="1">
                <a:solidFill>
                  <a:srgbClr val="0070C0"/>
                </a:solidFill>
              </a:rPr>
              <a:t>залізнична</a:t>
            </a:r>
            <a:r>
              <a:rPr lang="ru-RU" sz="1600" i="1" dirty="0">
                <a:solidFill>
                  <a:srgbClr val="0070C0"/>
                </a:solidFill>
              </a:rPr>
              <a:t> накладна. Вона </a:t>
            </a:r>
            <a:r>
              <a:rPr lang="ru-RU" sz="1600" i="1" dirty="0" err="1">
                <a:solidFill>
                  <a:srgbClr val="0070C0"/>
                </a:solidFill>
              </a:rPr>
              <a:t>виконує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функції</a:t>
            </a:r>
            <a:r>
              <a:rPr lang="ru-RU" sz="1600" i="1" dirty="0">
                <a:solidFill>
                  <a:srgbClr val="0070C0"/>
                </a:solidFill>
              </a:rPr>
              <a:t> договору про </a:t>
            </a:r>
            <a:r>
              <a:rPr lang="ru-RU" sz="1600" i="1" dirty="0" err="1">
                <a:solidFill>
                  <a:srgbClr val="0070C0"/>
                </a:solidFill>
              </a:rPr>
              <a:t>пере­везення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товаророзпорядчого</a:t>
            </a:r>
            <a:r>
              <a:rPr lang="ru-RU" sz="1600" i="1" dirty="0">
                <a:solidFill>
                  <a:srgbClr val="0070C0"/>
                </a:solidFill>
              </a:rPr>
              <a:t> документа та </a:t>
            </a:r>
            <a:r>
              <a:rPr lang="ru-RU" sz="1600" i="1" dirty="0" err="1">
                <a:solidFill>
                  <a:srgbClr val="0070C0"/>
                </a:solidFill>
              </a:rPr>
              <a:t>підтвердження</a:t>
            </a:r>
            <a:r>
              <a:rPr lang="ru-RU" sz="1600" i="1" dirty="0">
                <a:solidFill>
                  <a:srgbClr val="0070C0"/>
                </a:solidFill>
              </a:rPr>
              <a:t> про </a:t>
            </a:r>
            <a:r>
              <a:rPr lang="ru-RU" sz="1600" i="1" dirty="0" err="1">
                <a:solidFill>
                  <a:srgbClr val="0070C0"/>
                </a:solidFill>
              </a:rPr>
              <a:t>прийом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вантажу</a:t>
            </a:r>
            <a:r>
              <a:rPr lang="ru-RU" sz="1600" i="1" dirty="0">
                <a:solidFill>
                  <a:srgbClr val="0070C0"/>
                </a:solidFill>
              </a:rPr>
              <a:t> до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Цей</a:t>
            </a:r>
            <a:r>
              <a:rPr lang="ru-RU" sz="1600" i="1" dirty="0">
                <a:solidFill>
                  <a:srgbClr val="0070C0"/>
                </a:solidFill>
              </a:rPr>
              <a:t> документ не є </a:t>
            </a:r>
            <a:r>
              <a:rPr lang="ru-RU" sz="1600" i="1" dirty="0" err="1">
                <a:solidFill>
                  <a:srgbClr val="0070C0"/>
                </a:solidFill>
              </a:rPr>
              <a:t>зворотнім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У </a:t>
            </a:r>
            <a:r>
              <a:rPr lang="ru-RU" sz="1600" i="1" dirty="0" err="1">
                <a:solidFill>
                  <a:srgbClr val="0070C0"/>
                </a:solidFill>
              </a:rPr>
              <a:t>світі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існує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кілька</a:t>
            </a:r>
            <a:r>
              <a:rPr lang="ru-RU" sz="1600" i="1" dirty="0">
                <a:solidFill>
                  <a:srgbClr val="0070C0"/>
                </a:solidFill>
              </a:rPr>
              <a:t> систем </a:t>
            </a:r>
            <a:r>
              <a:rPr lang="ru-RU" sz="1600" i="1" dirty="0" err="1">
                <a:solidFill>
                  <a:srgbClr val="0070C0"/>
                </a:solidFill>
              </a:rPr>
              <a:t>залізничного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сполучення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які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відрізня­ються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</a:t>
            </a:r>
            <a:r>
              <a:rPr lang="ru-RU" sz="1600" i="1" dirty="0">
                <a:solidFill>
                  <a:srgbClr val="0070C0"/>
                </a:solidFill>
              </a:rPr>
              <a:t> собою шириною </a:t>
            </a:r>
            <a:r>
              <a:rPr lang="ru-RU" sz="1600" i="1" dirty="0" err="1">
                <a:solidFill>
                  <a:srgbClr val="0070C0"/>
                </a:solidFill>
              </a:rPr>
              <a:t>колії</a:t>
            </a:r>
            <a:r>
              <a:rPr lang="ru-RU" sz="1600" i="1" dirty="0">
                <a:solidFill>
                  <a:srgbClr val="0070C0"/>
                </a:solidFill>
              </a:rPr>
              <a:t>, габаритами </a:t>
            </a:r>
            <a:r>
              <a:rPr lang="ru-RU" sz="1600" i="1" dirty="0" err="1">
                <a:solidFill>
                  <a:srgbClr val="0070C0"/>
                </a:solidFill>
              </a:rPr>
              <a:t>локомотивів</a:t>
            </a:r>
            <a:r>
              <a:rPr lang="ru-RU" sz="1600" i="1" dirty="0">
                <a:solidFill>
                  <a:srgbClr val="0070C0"/>
                </a:solidFill>
              </a:rPr>
              <a:t> і </a:t>
            </a:r>
            <a:r>
              <a:rPr lang="ru-RU" sz="1600" i="1" dirty="0" err="1">
                <a:solidFill>
                  <a:srgbClr val="0070C0"/>
                </a:solidFill>
              </a:rPr>
              <a:t>вагонів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умовами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 і т. д., і </a:t>
            </a:r>
            <a:r>
              <a:rPr lang="ru-RU" sz="1600" i="1" dirty="0" err="1">
                <a:solidFill>
                  <a:srgbClr val="0070C0"/>
                </a:solidFill>
              </a:rPr>
              <a:t>регулювання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залізничних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пе­ревезень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здійснюється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кількома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незалежними</a:t>
            </a:r>
            <a:r>
              <a:rPr lang="ru-RU" sz="1600" i="1" dirty="0">
                <a:solidFill>
                  <a:srgbClr val="0070C0"/>
                </a:solidFill>
              </a:rPr>
              <a:t> одна </a:t>
            </a:r>
            <a:r>
              <a:rPr lang="ru-RU" sz="1600" i="1" dirty="0" err="1">
                <a:solidFill>
                  <a:srgbClr val="0070C0"/>
                </a:solidFill>
              </a:rPr>
              <a:t>від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одної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міжнарод­ними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конвенціями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Найбільш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важливими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міжнародними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угодами</a:t>
            </a:r>
            <a:r>
              <a:rPr lang="ru-RU" sz="1600" i="1" dirty="0">
                <a:solidFill>
                  <a:srgbClr val="0070C0"/>
                </a:solidFill>
              </a:rPr>
              <a:t> у </a:t>
            </a:r>
            <a:r>
              <a:rPr lang="ru-RU" sz="1600" i="1" dirty="0" err="1">
                <a:solidFill>
                  <a:srgbClr val="0070C0"/>
                </a:solidFill>
              </a:rPr>
              <a:t>сфері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залізничних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тривалий</a:t>
            </a:r>
            <a:r>
              <a:rPr lang="ru-RU" sz="1600" i="1" dirty="0">
                <a:solidFill>
                  <a:srgbClr val="0070C0"/>
                </a:solidFill>
              </a:rPr>
              <a:t> час </a:t>
            </a:r>
            <a:r>
              <a:rPr lang="ru-RU" sz="1600" i="1" dirty="0" err="1">
                <a:solidFill>
                  <a:srgbClr val="0070C0"/>
                </a:solidFill>
              </a:rPr>
              <a:t>були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Бернські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міжнародні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конвенції</a:t>
            </a:r>
            <a:r>
              <a:rPr lang="ru-RU" sz="1600" i="1" dirty="0">
                <a:solidFill>
                  <a:srgbClr val="0070C0"/>
                </a:solidFill>
              </a:rPr>
              <a:t> про </a:t>
            </a:r>
            <a:r>
              <a:rPr lang="ru-RU" sz="1600" i="1" dirty="0" err="1">
                <a:solidFill>
                  <a:srgbClr val="0070C0"/>
                </a:solidFill>
              </a:rPr>
              <a:t>залізничні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 та про </a:t>
            </a:r>
            <a:r>
              <a:rPr lang="ru-RU" sz="1600" i="1" dirty="0" err="1">
                <a:solidFill>
                  <a:srgbClr val="0070C0"/>
                </a:solidFill>
              </a:rPr>
              <a:t>залізничні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пасажирів</a:t>
            </a:r>
            <a:r>
              <a:rPr lang="ru-RU" sz="1600" i="1" dirty="0">
                <a:solidFill>
                  <a:srgbClr val="0070C0"/>
                </a:solidFill>
              </a:rPr>
              <a:t> і багажу (</a:t>
            </a:r>
            <a:r>
              <a:rPr lang="ru-RU" sz="1600" i="1" dirty="0" err="1">
                <a:solidFill>
                  <a:srgbClr val="0070C0"/>
                </a:solidFill>
              </a:rPr>
              <a:t>скорочено</a:t>
            </a:r>
            <a:r>
              <a:rPr lang="ru-RU" sz="1600" i="1" dirty="0">
                <a:solidFill>
                  <a:srgbClr val="0070C0"/>
                </a:solidFill>
              </a:rPr>
              <a:t> - МВК та МПК). У </a:t>
            </a:r>
            <a:r>
              <a:rPr lang="ru-RU" sz="1600" i="1" dirty="0" err="1">
                <a:solidFill>
                  <a:srgbClr val="0070C0"/>
                </a:solidFill>
              </a:rPr>
              <a:t>вказаних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угодах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укладених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відповідно</a:t>
            </a:r>
            <a:r>
              <a:rPr lang="ru-RU" sz="1600" i="1" dirty="0">
                <a:solidFill>
                  <a:srgbClr val="0070C0"/>
                </a:solidFill>
              </a:rPr>
              <a:t> у 1890 та 1923 </a:t>
            </a:r>
            <a:r>
              <a:rPr lang="en-US" sz="1600" i="1" dirty="0">
                <a:solidFill>
                  <a:srgbClr val="0070C0"/>
                </a:solidFill>
              </a:rPr>
              <a:t>pp., </a:t>
            </a:r>
            <a:r>
              <a:rPr lang="ru-RU" sz="1600" i="1" dirty="0">
                <a:solidFill>
                  <a:srgbClr val="0070C0"/>
                </a:solidFill>
              </a:rPr>
              <a:t>брали участь </a:t>
            </a:r>
            <a:r>
              <a:rPr lang="ru-RU" sz="1600" i="1" dirty="0" err="1">
                <a:solidFill>
                  <a:srgbClr val="0070C0"/>
                </a:solidFill>
              </a:rPr>
              <a:t>більшість</a:t>
            </a:r>
            <a:r>
              <a:rPr lang="ru-RU" sz="1600" i="1" dirty="0">
                <a:solidFill>
                  <a:srgbClr val="0070C0"/>
                </a:solidFill>
              </a:rPr>
              <a:t> держав </a:t>
            </a:r>
            <a:r>
              <a:rPr lang="ru-RU" sz="1600" i="1" dirty="0" err="1">
                <a:solidFill>
                  <a:srgbClr val="0070C0"/>
                </a:solidFill>
              </a:rPr>
              <a:t>Європи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країни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Азії</a:t>
            </a:r>
            <a:r>
              <a:rPr lang="ru-RU" sz="1600" i="1" dirty="0">
                <a:solidFill>
                  <a:srgbClr val="0070C0"/>
                </a:solidFill>
              </a:rPr>
              <a:t> (</a:t>
            </a:r>
            <a:r>
              <a:rPr lang="ru-RU" sz="1600" i="1" dirty="0" err="1">
                <a:solidFill>
                  <a:srgbClr val="0070C0"/>
                </a:solidFill>
              </a:rPr>
              <a:t>Іран</a:t>
            </a:r>
            <a:r>
              <a:rPr lang="ru-RU" sz="1600" i="1" dirty="0">
                <a:solidFill>
                  <a:srgbClr val="0070C0"/>
                </a:solidFill>
              </a:rPr>
              <a:t>, </a:t>
            </a:r>
            <a:r>
              <a:rPr lang="ru-RU" sz="1600" i="1" dirty="0" err="1">
                <a:solidFill>
                  <a:srgbClr val="0070C0"/>
                </a:solidFill>
              </a:rPr>
              <a:t>Сирія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ін</a:t>
            </a:r>
            <a:r>
              <a:rPr lang="ru-RU" sz="1600" i="1" dirty="0">
                <a:solidFill>
                  <a:srgbClr val="0070C0"/>
                </a:solidFill>
              </a:rPr>
              <a:t>.) і </a:t>
            </a:r>
            <a:r>
              <a:rPr lang="ru-RU" sz="1600" i="1" dirty="0" err="1">
                <a:solidFill>
                  <a:srgbClr val="0070C0"/>
                </a:solidFill>
              </a:rPr>
              <a:t>Північної</a:t>
            </a:r>
            <a:r>
              <a:rPr lang="ru-RU" sz="1600" i="1" dirty="0">
                <a:solidFill>
                  <a:srgbClr val="0070C0"/>
                </a:solidFill>
              </a:rPr>
              <a:t> Африки (</a:t>
            </a:r>
            <a:r>
              <a:rPr lang="ru-RU" sz="1600" i="1" dirty="0" err="1">
                <a:solidFill>
                  <a:srgbClr val="0070C0"/>
                </a:solidFill>
              </a:rPr>
              <a:t>наприклад</a:t>
            </a:r>
            <a:r>
              <a:rPr lang="ru-RU" sz="1600" i="1" dirty="0">
                <a:solidFill>
                  <a:srgbClr val="0070C0"/>
                </a:solidFill>
              </a:rPr>
              <a:t>, Алжир, Марокко, </a:t>
            </a:r>
            <a:r>
              <a:rPr lang="ru-RU" sz="1600" i="1" dirty="0" err="1">
                <a:solidFill>
                  <a:srgbClr val="0070C0"/>
                </a:solidFill>
              </a:rPr>
              <a:t>Туніс</a:t>
            </a:r>
            <a:r>
              <a:rPr lang="ru-RU" sz="1600" i="1" dirty="0">
                <a:solidFill>
                  <a:srgbClr val="0070C0"/>
                </a:solidFill>
              </a:rPr>
              <a:t>) - </a:t>
            </a:r>
            <a:r>
              <a:rPr lang="ru-RU" sz="1600" i="1" dirty="0" err="1">
                <a:solidFill>
                  <a:srgbClr val="0070C0"/>
                </a:solidFill>
              </a:rPr>
              <a:t>загалом</a:t>
            </a:r>
            <a:r>
              <a:rPr lang="ru-RU" sz="1600" i="1" dirty="0">
                <a:solidFill>
                  <a:srgbClr val="0070C0"/>
                </a:solidFill>
              </a:rPr>
              <a:t> 33 </a:t>
            </a:r>
            <a:r>
              <a:rPr lang="ru-RU" sz="1600" i="1" dirty="0" err="1">
                <a:solidFill>
                  <a:srgbClr val="0070C0"/>
                </a:solidFill>
              </a:rPr>
              <a:t>держави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Колишній</a:t>
            </a:r>
            <a:r>
              <a:rPr lang="ru-RU" sz="1600" i="1" dirty="0">
                <a:solidFill>
                  <a:srgbClr val="0070C0"/>
                </a:solidFill>
              </a:rPr>
              <a:t> СРСР </a:t>
            </a:r>
            <a:r>
              <a:rPr lang="ru-RU" sz="1600" i="1" dirty="0" err="1">
                <a:solidFill>
                  <a:srgbClr val="0070C0"/>
                </a:solidFill>
              </a:rPr>
              <a:t>участі</a:t>
            </a:r>
            <a:r>
              <a:rPr lang="ru-RU" sz="1600" i="1" dirty="0">
                <a:solidFill>
                  <a:srgbClr val="0070C0"/>
                </a:solidFill>
              </a:rPr>
              <a:t> у </a:t>
            </a:r>
            <a:r>
              <a:rPr lang="ru-RU" sz="1600" i="1" dirty="0" err="1">
                <a:solidFill>
                  <a:srgbClr val="0070C0"/>
                </a:solidFill>
              </a:rPr>
              <a:t>зазначених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Конвенціях</a:t>
            </a:r>
            <a:r>
              <a:rPr lang="ru-RU" sz="1600" i="1" dirty="0">
                <a:solidFill>
                  <a:srgbClr val="0070C0"/>
                </a:solidFill>
              </a:rPr>
              <a:t> не брав. У 1966 </a:t>
            </a:r>
            <a:r>
              <a:rPr lang="en-US" sz="1600" i="1" dirty="0">
                <a:solidFill>
                  <a:srgbClr val="0070C0"/>
                </a:solidFill>
              </a:rPr>
              <a:t>p. </a:t>
            </a:r>
            <a:r>
              <a:rPr lang="ru-RU" sz="1600" i="1" dirty="0" err="1">
                <a:solidFill>
                  <a:srgbClr val="0070C0"/>
                </a:solidFill>
              </a:rPr>
              <a:t>укладається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Додаткова</a:t>
            </a:r>
            <a:r>
              <a:rPr lang="ru-RU" sz="1600" i="1" dirty="0">
                <a:solidFill>
                  <a:srgbClr val="0070C0"/>
                </a:solidFill>
              </a:rPr>
              <a:t> угода до МПК про </a:t>
            </a:r>
            <a:r>
              <a:rPr lang="ru-RU" sz="1600" i="1" dirty="0" err="1">
                <a:solidFill>
                  <a:srgbClr val="0070C0"/>
                </a:solidFill>
              </a:rPr>
              <a:t>відповідальність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залізниць</a:t>
            </a:r>
            <a:r>
              <a:rPr lang="ru-RU" sz="1600" i="1" dirty="0">
                <a:solidFill>
                  <a:srgbClr val="0070C0"/>
                </a:solidFill>
              </a:rPr>
              <a:t> при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пасажирів</a:t>
            </a:r>
            <a:r>
              <a:rPr lang="ru-RU" sz="1600" i="1" dirty="0">
                <a:solidFill>
                  <a:srgbClr val="0070C0"/>
                </a:solidFill>
              </a:rPr>
              <a:t>. </a:t>
            </a:r>
            <a:r>
              <a:rPr lang="ru-RU" sz="1600" i="1" dirty="0" err="1">
                <a:solidFill>
                  <a:srgbClr val="0070C0"/>
                </a:solidFill>
              </a:rPr>
              <a:t>Після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чергового</a:t>
            </a:r>
            <a:r>
              <a:rPr lang="ru-RU" sz="1600" i="1" dirty="0">
                <a:solidFill>
                  <a:srgbClr val="0070C0"/>
                </a:solidFill>
              </a:rPr>
              <a:t> перегляду </a:t>
            </a:r>
            <a:r>
              <a:rPr lang="ru-RU" sz="1600" i="1" dirty="0" err="1">
                <a:solidFill>
                  <a:srgbClr val="0070C0"/>
                </a:solidFill>
              </a:rPr>
              <a:t>Бернських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конвенцій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цієї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Додаткової</a:t>
            </a:r>
            <a:r>
              <a:rPr lang="ru-RU" sz="1600" i="1" dirty="0">
                <a:solidFill>
                  <a:srgbClr val="0070C0"/>
                </a:solidFill>
              </a:rPr>
              <a:t> угоди 9 </a:t>
            </a:r>
            <a:r>
              <a:rPr lang="ru-RU" sz="1600" i="1" dirty="0" err="1">
                <a:solidFill>
                  <a:srgbClr val="0070C0"/>
                </a:solidFill>
              </a:rPr>
              <a:t>травня</a:t>
            </a:r>
            <a:r>
              <a:rPr lang="ru-RU" sz="1600" i="1" dirty="0">
                <a:solidFill>
                  <a:srgbClr val="0070C0"/>
                </a:solidFill>
              </a:rPr>
              <a:t> 1980 </a:t>
            </a:r>
            <a:r>
              <a:rPr lang="en-US" sz="1600" i="1" dirty="0">
                <a:solidFill>
                  <a:srgbClr val="0070C0"/>
                </a:solidFill>
              </a:rPr>
              <a:t>p. </a:t>
            </a:r>
            <a:r>
              <a:rPr lang="ru-RU" sz="1600" i="1" dirty="0" err="1">
                <a:solidFill>
                  <a:srgbClr val="0070C0"/>
                </a:solidFill>
              </a:rPr>
              <a:t>приймається</a:t>
            </a:r>
            <a:r>
              <a:rPr lang="ru-RU" sz="1600" i="1" dirty="0">
                <a:solidFill>
                  <a:srgbClr val="0070C0"/>
                </a:solidFill>
              </a:rPr>
              <a:t> Угода про </a:t>
            </a:r>
            <a:r>
              <a:rPr lang="ru-RU" sz="1600" i="1" dirty="0" err="1">
                <a:solidFill>
                  <a:srgbClr val="0070C0"/>
                </a:solidFill>
              </a:rPr>
              <a:t>міжнародні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залізничні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(</a:t>
            </a:r>
            <a:r>
              <a:rPr lang="ru-RU" sz="1600" i="1" dirty="0" err="1">
                <a:solidFill>
                  <a:srgbClr val="0070C0"/>
                </a:solidFill>
              </a:rPr>
              <a:t>далі</a:t>
            </a:r>
            <a:r>
              <a:rPr lang="ru-RU" sz="1600" i="1" dirty="0">
                <a:solidFill>
                  <a:srgbClr val="0070C0"/>
                </a:solidFill>
              </a:rPr>
              <a:t> - КОТІФ), </a:t>
            </a:r>
            <a:r>
              <a:rPr lang="ru-RU" sz="1600" i="1" dirty="0" err="1">
                <a:solidFill>
                  <a:srgbClr val="0070C0"/>
                </a:solidFill>
              </a:rPr>
              <a:t>учасниками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якої</a:t>
            </a:r>
            <a:r>
              <a:rPr lang="ru-RU" sz="1600" i="1" dirty="0">
                <a:solidFill>
                  <a:srgbClr val="0070C0"/>
                </a:solidFill>
              </a:rPr>
              <a:t> є 33 </a:t>
            </a:r>
            <a:r>
              <a:rPr lang="ru-RU" sz="1600" i="1" dirty="0" err="1">
                <a:solidFill>
                  <a:srgbClr val="0070C0"/>
                </a:solidFill>
              </a:rPr>
              <a:t>держави</a:t>
            </a:r>
            <a:r>
              <a:rPr lang="ru-RU" sz="1600" i="1" dirty="0">
                <a:solidFill>
                  <a:srgbClr val="0070C0"/>
                </a:solidFill>
              </a:rPr>
              <a:t> (</a:t>
            </a:r>
            <a:r>
              <a:rPr lang="ru-RU" sz="1600" i="1" dirty="0" err="1">
                <a:solidFill>
                  <a:srgbClr val="0070C0"/>
                </a:solidFill>
              </a:rPr>
              <a:t>більшість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країн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Європи,а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також</a:t>
            </a:r>
            <a:r>
              <a:rPr lang="ru-RU" sz="1600" i="1" dirty="0">
                <a:solidFill>
                  <a:srgbClr val="0070C0"/>
                </a:solidFill>
              </a:rPr>
              <a:t> ряд </a:t>
            </a:r>
            <a:r>
              <a:rPr lang="ru-RU" sz="1600" i="1" dirty="0" err="1">
                <a:solidFill>
                  <a:srgbClr val="0070C0"/>
                </a:solidFill>
              </a:rPr>
              <a:t>країн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Азії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Північної</a:t>
            </a:r>
            <a:r>
              <a:rPr lang="ru-RU" sz="1600" i="1" dirty="0">
                <a:solidFill>
                  <a:srgbClr val="0070C0"/>
                </a:solidFill>
              </a:rPr>
              <a:t> Африки). </a:t>
            </a:r>
            <a:r>
              <a:rPr lang="ru-RU" sz="1600" i="1" dirty="0" err="1">
                <a:solidFill>
                  <a:srgbClr val="0070C0"/>
                </a:solidFill>
              </a:rPr>
              <a:t>КОТІФмістить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умови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Європейські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країни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керуються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Конвенцією</a:t>
            </a:r>
            <a:r>
              <a:rPr lang="ru-RU" sz="1600" i="1" dirty="0">
                <a:solidFill>
                  <a:srgbClr val="0070C0"/>
                </a:solidFill>
              </a:rPr>
              <a:t> про </a:t>
            </a:r>
            <a:r>
              <a:rPr lang="ru-RU" sz="1600" i="1" dirty="0" err="1">
                <a:solidFill>
                  <a:srgbClr val="0070C0"/>
                </a:solidFill>
              </a:rPr>
              <a:t>міжнародні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заліз­ничні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(КОТІФ),</a:t>
            </a:r>
            <a:r>
              <a:rPr lang="ru-RU" sz="1600" i="1" dirty="0" err="1">
                <a:solidFill>
                  <a:srgbClr val="0070C0"/>
                </a:solidFill>
              </a:rPr>
              <a:t>учасниками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якої</a:t>
            </a:r>
            <a:r>
              <a:rPr lang="ru-RU" sz="1600" i="1" dirty="0">
                <a:solidFill>
                  <a:srgbClr val="0070C0"/>
                </a:solidFill>
              </a:rPr>
              <a:t> є 33 </a:t>
            </a:r>
            <a:r>
              <a:rPr lang="ru-RU" sz="1600" i="1" dirty="0" err="1">
                <a:solidFill>
                  <a:srgbClr val="0070C0"/>
                </a:solidFill>
              </a:rPr>
              <a:t>держави</a:t>
            </a:r>
            <a:r>
              <a:rPr lang="ru-RU" sz="1600" i="1" dirty="0">
                <a:solidFill>
                  <a:srgbClr val="0070C0"/>
                </a:solidFill>
              </a:rPr>
              <a:t> (</a:t>
            </a:r>
            <a:r>
              <a:rPr lang="ru-RU" sz="1600" i="1" dirty="0" err="1">
                <a:solidFill>
                  <a:srgbClr val="0070C0"/>
                </a:solidFill>
              </a:rPr>
              <a:t>більшість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країн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Європи</a:t>
            </a:r>
            <a:r>
              <a:rPr lang="ru-RU" sz="1600" i="1" dirty="0">
                <a:solidFill>
                  <a:srgbClr val="0070C0"/>
                </a:solidFill>
              </a:rPr>
              <a:t>, а </a:t>
            </a:r>
            <a:r>
              <a:rPr lang="ru-RU" sz="1600" i="1" dirty="0" err="1">
                <a:solidFill>
                  <a:srgbClr val="0070C0"/>
                </a:solidFill>
              </a:rPr>
              <a:t>також</a:t>
            </a:r>
            <a:r>
              <a:rPr lang="ru-RU" sz="1600" i="1" dirty="0">
                <a:solidFill>
                  <a:srgbClr val="0070C0"/>
                </a:solidFill>
              </a:rPr>
              <a:t> ряд </a:t>
            </a:r>
            <a:r>
              <a:rPr lang="ru-RU" sz="1600" i="1" dirty="0" err="1">
                <a:solidFill>
                  <a:srgbClr val="0070C0"/>
                </a:solidFill>
              </a:rPr>
              <a:t>країн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Азії</a:t>
            </a:r>
            <a:r>
              <a:rPr lang="ru-RU" sz="1600" i="1" dirty="0">
                <a:solidFill>
                  <a:srgbClr val="0070C0"/>
                </a:solidFill>
              </a:rPr>
              <a:t> та </a:t>
            </a:r>
            <a:r>
              <a:rPr lang="ru-RU" sz="1600" i="1" dirty="0" err="1">
                <a:solidFill>
                  <a:srgbClr val="0070C0"/>
                </a:solidFill>
              </a:rPr>
              <a:t>Північної</a:t>
            </a:r>
            <a:r>
              <a:rPr lang="ru-RU" sz="1600" i="1" dirty="0">
                <a:solidFill>
                  <a:srgbClr val="0070C0"/>
                </a:solidFill>
              </a:rPr>
              <a:t> Африки). </a:t>
            </a:r>
            <a:r>
              <a:rPr lang="ru-RU" sz="1600" i="1" dirty="0" err="1">
                <a:solidFill>
                  <a:srgbClr val="0070C0"/>
                </a:solidFill>
              </a:rPr>
              <a:t>КОТІФмістить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умови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перевезення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вантажів</a:t>
            </a:r>
            <a:r>
              <a:rPr lang="ru-RU" sz="1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45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" y="188640"/>
            <a:ext cx="9131215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450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2232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11</cp:revision>
  <dcterms:created xsi:type="dcterms:W3CDTF">2015-11-11T17:11:46Z</dcterms:created>
  <dcterms:modified xsi:type="dcterms:W3CDTF">2015-11-11T19:11:47Z</dcterms:modified>
</cp:coreProperties>
</file>